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3.xml" ContentType="application/vnd.openxmlformats-officedocument.presentationml.comments+xml"/>
  <Override PartName="/ppt/comments/comment4.xml" ContentType="application/vnd.openxmlformats-officedocument.presentationml.comments+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comments/comment5.xml" ContentType="application/vnd.openxmlformats-officedocument.presentationml.comment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62" r:id="rId2"/>
  </p:sldMasterIdLst>
  <p:notesMasterIdLst>
    <p:notesMasterId r:id="rId21"/>
  </p:notesMasterIdLst>
  <p:sldIdLst>
    <p:sldId id="285" r:id="rId3"/>
    <p:sldId id="262" r:id="rId4"/>
    <p:sldId id="269" r:id="rId5"/>
    <p:sldId id="268" r:id="rId6"/>
    <p:sldId id="279" r:id="rId7"/>
    <p:sldId id="271" r:id="rId8"/>
    <p:sldId id="272" r:id="rId9"/>
    <p:sldId id="280" r:id="rId10"/>
    <p:sldId id="273" r:id="rId11"/>
    <p:sldId id="278" r:id="rId12"/>
    <p:sldId id="274" r:id="rId13"/>
    <p:sldId id="270" r:id="rId14"/>
    <p:sldId id="277" r:id="rId15"/>
    <p:sldId id="282" r:id="rId16"/>
    <p:sldId id="283" r:id="rId17"/>
    <p:sldId id="265" r:id="rId18"/>
    <p:sldId id="276" r:id="rId19"/>
    <p:sldId id="284" r:id="rId20"/>
  </p:sldIdLst>
  <p:sldSz cx="9144000" cy="5143500" type="screen16x9"/>
  <p:notesSz cx="6858000" cy="9144000"/>
  <p:embeddedFontLst>
    <p:embeddedFont>
      <p:font typeface="Amatic SC" charset="-79"/>
      <p:regular r:id="rId22"/>
      <p:bold r:id="rId23"/>
    </p:embeddedFont>
    <p:embeddedFont>
      <p:font typeface="Source Code Pro" charset="0"/>
      <p:regular r:id="rId24"/>
      <p:bold r:id="rId25"/>
    </p:embeddedFont>
    <p:embeddedFont>
      <p:font typeface="Calibri" pitchFamily="34" charset="0"/>
      <p:regular r:id="rId26"/>
      <p:bold r:id="rId27"/>
      <p:italic r:id="rId28"/>
      <p:boldItalic r:id="rId29"/>
    </p:embeddedFont>
    <p:embeddedFont>
      <p:font typeface="Georgia" pitchFamily="18"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ather Olsen" initials="" lastIdx="1" clrIdx="0"/>
  <p:cmAuthor id="1" name="Josie Peterso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08542C4D-7996-4429-9553-C56BDFEB1FB6}">
  <a:tblStyle styleId="{08542C4D-7996-4429-9553-C56BDFEB1FB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54" d="100"/>
          <a:sy n="154" d="100"/>
        </p:scale>
        <p:origin x="-684" y="-96"/>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3-27T14:54:29.479" idx="1">
    <p:pos x="6000" y="0"/>
    <p:text>Hi Josie,
I know this is too much-  I just wanted to get these slides in here- Please don't load yet-</p:text>
  </p:cm>
  <p:cm authorId="1" dt="2020-03-27T14:54:29.479" idx="1">
    <p:pos x="6000" y="0"/>
    <p:text>Do you want me to do anything to help with the bond update?
Josie
Sent from my iPad</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0-03-27T14:54:29.479" idx="1">
    <p:pos x="6000" y="0"/>
    <p:text>Hi Josie,
I know this is too much-  I just wanted to get these slides in here- Please don't load yet-</p:text>
  </p:cm>
  <p:cm authorId="1" dt="2020-03-27T14:54:29.479" idx="1">
    <p:pos x="6000" y="0"/>
    <p:text>Do you want me to do anything to help with the bond update?
Josie
Sent from my iPad</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0-03-27T14:54:29.479" idx="1">
    <p:pos x="6000" y="0"/>
    <p:text>Hi Josie,
I know this is too much-  I just wanted to get these slides in here- Please don't load yet-</p:text>
  </p:cm>
  <p:cm authorId="1" dt="2020-03-27T14:54:29.479" idx="1">
    <p:pos x="6000" y="0"/>
    <p:text>Do you want me to do anything to help with the bond update?
Josie
Sent from my iPad</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0-03-27T14:54:29.479" idx="1">
    <p:pos x="6000" y="0"/>
    <p:text>Hi Josie,
I know this is too much-  I just wanted to get these slides in here- Please don't load yet-</p:text>
  </p:cm>
  <p:cm authorId="1" dt="2020-03-27T14:54:29.479" idx="1">
    <p:pos x="6000" y="0"/>
    <p:text>Do you want me to do anything to help with the bond update?
Josie
Sent from my iPad</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20-03-27T14:54:29.479" idx="1">
    <p:pos x="6000" y="0"/>
    <p:text>Hi Josie,
I know this is too much-  I just wanted to get these slides in here- Please don't load yet-</p:text>
  </p:cm>
  <p:cm authorId="1" dt="2020-03-27T14:54:29.479" idx="1">
    <p:pos x="6000" y="0"/>
    <p:text>Do you want me to do anything to help with the bond update?
Josie
Sent from my iPad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body" idx="1"/>
          </p:nvPr>
        </p:nvSpPr>
        <p:spPr>
          <a:xfrm>
            <a:off x="685800" y="4387136"/>
            <a:ext cx="548640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 name="Google Shape;60;p1:notes"/>
          <p:cNvSpPr>
            <a:spLocks noGrp="1" noRot="1" noChangeAspect="1"/>
          </p:cNvSpPr>
          <p:nvPr>
            <p:ph type="sldImg" idx="2"/>
          </p:nvPr>
        </p:nvSpPr>
        <p:spPr>
          <a:xfrm>
            <a:off x="350838"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672248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1d679609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1d679609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77992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1d679609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1d679609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890600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1d679609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1d679609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804116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72143c0398_2_12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g72143c0398_2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154159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72143c0398_2_12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g72143c0398_2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916982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72143c0398_2_12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g72143c0398_2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617162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72143c0398_2_12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g72143c0398_2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72143c0398_2_12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g72143c0398_2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550491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4b15e3e5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gb4b15e3e5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xmlns="" val="986166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1d679609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1d679609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1d679609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1d679609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338569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1d679609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1d679609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799549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1d679609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1d679609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693461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1d679609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1d679609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49858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1d679609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1d679609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406208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1d679609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1d679609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82208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1d679609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1d679609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47317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8" name="Google Shape;68;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877677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0" name="Google Shape;60;p14"/>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Georgia"/>
                <a:ea typeface="Georgia"/>
                <a:cs typeface="Georgia"/>
                <a:sym typeface="Georgi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Georgia"/>
                <a:ea typeface="Georgia"/>
                <a:cs typeface="Georgia"/>
                <a:sym typeface="Georgi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eorgia"/>
                <a:ea typeface="Georgia"/>
                <a:cs typeface="Georgia"/>
                <a:sym typeface="Georgi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eorgia"/>
                <a:ea typeface="Georgia"/>
                <a:cs typeface="Georgia"/>
                <a:sym typeface="Georgi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eorgia"/>
                <a:ea typeface="Georgia"/>
                <a:cs typeface="Georgia"/>
                <a:sym typeface="Georgi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eorgia"/>
                <a:ea typeface="Georgia"/>
                <a:cs typeface="Georgia"/>
                <a:sym typeface="Georgi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eorgia"/>
                <a:ea typeface="Georgia"/>
                <a:cs typeface="Georgia"/>
                <a:sym typeface="Georgi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eorgia"/>
                <a:ea typeface="Georgia"/>
                <a:cs typeface="Georgia"/>
                <a:sym typeface="Georgia"/>
              </a:defRPr>
            </a:lvl9pPr>
          </a:lstStyle>
          <a:p>
            <a:endParaRPr/>
          </a:p>
        </p:txBody>
      </p:sp>
      <p:sp>
        <p:nvSpPr>
          <p:cNvPr id="61" name="Google Shape;61;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Georgia"/>
                <a:ea typeface="Georgia"/>
                <a:cs typeface="Georgia"/>
                <a:sym typeface="Georgia"/>
              </a:defRPr>
            </a:lvl1pPr>
            <a:lvl2pPr marR="0" lvl="1"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9pPr>
          </a:lstStyle>
          <a:p>
            <a:endParaRPr/>
          </a:p>
        </p:txBody>
      </p:sp>
      <p:sp>
        <p:nvSpPr>
          <p:cNvPr id="62" name="Google Shape;62;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Georgia"/>
                <a:ea typeface="Georgia"/>
                <a:cs typeface="Georgia"/>
                <a:sym typeface="Georgia"/>
              </a:defRPr>
            </a:lvl1pPr>
            <a:lvl2pPr marR="0" lvl="1"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9pPr>
          </a:lstStyle>
          <a:p>
            <a:endParaRPr/>
          </a:p>
        </p:txBody>
      </p:sp>
      <p:sp>
        <p:nvSpPr>
          <p:cNvPr id="63" name="Google Shape;63;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Georgia"/>
                <a:ea typeface="Georgia"/>
                <a:cs typeface="Georgia"/>
                <a:sym typeface="Georgia"/>
              </a:defRPr>
            </a:lvl1pPr>
            <a:lvl2pPr marL="0" marR="0" lvl="1" indent="0" algn="r" rtl="0">
              <a:spcBef>
                <a:spcPts val="0"/>
              </a:spcBef>
              <a:buNone/>
              <a:defRPr sz="900" b="0" i="0" u="none" strike="noStrike" cap="none">
                <a:solidFill>
                  <a:srgbClr val="888888"/>
                </a:solidFill>
                <a:latin typeface="Georgia"/>
                <a:ea typeface="Georgia"/>
                <a:cs typeface="Georgia"/>
                <a:sym typeface="Georgia"/>
              </a:defRPr>
            </a:lvl2pPr>
            <a:lvl3pPr marL="0" marR="0" lvl="2" indent="0" algn="r" rtl="0">
              <a:spcBef>
                <a:spcPts val="0"/>
              </a:spcBef>
              <a:buNone/>
              <a:defRPr sz="900" b="0" i="0" u="none" strike="noStrike" cap="none">
                <a:solidFill>
                  <a:srgbClr val="888888"/>
                </a:solidFill>
                <a:latin typeface="Georgia"/>
                <a:ea typeface="Georgia"/>
                <a:cs typeface="Georgia"/>
                <a:sym typeface="Georgia"/>
              </a:defRPr>
            </a:lvl3pPr>
            <a:lvl4pPr marL="0" marR="0" lvl="3" indent="0" algn="r" rtl="0">
              <a:spcBef>
                <a:spcPts val="0"/>
              </a:spcBef>
              <a:buNone/>
              <a:defRPr sz="900" b="0" i="0" u="none" strike="noStrike" cap="none">
                <a:solidFill>
                  <a:srgbClr val="888888"/>
                </a:solidFill>
                <a:latin typeface="Georgia"/>
                <a:ea typeface="Georgia"/>
                <a:cs typeface="Georgia"/>
                <a:sym typeface="Georgia"/>
              </a:defRPr>
            </a:lvl4pPr>
            <a:lvl5pPr marL="0" marR="0" lvl="4" indent="0" algn="r" rtl="0">
              <a:spcBef>
                <a:spcPts val="0"/>
              </a:spcBef>
              <a:buNone/>
              <a:defRPr sz="900" b="0" i="0" u="none" strike="noStrike" cap="none">
                <a:solidFill>
                  <a:srgbClr val="888888"/>
                </a:solidFill>
                <a:latin typeface="Georgia"/>
                <a:ea typeface="Georgia"/>
                <a:cs typeface="Georgia"/>
                <a:sym typeface="Georgia"/>
              </a:defRPr>
            </a:lvl5pPr>
            <a:lvl6pPr marL="0" marR="0" lvl="5" indent="0" algn="r" rtl="0">
              <a:spcBef>
                <a:spcPts val="0"/>
              </a:spcBef>
              <a:buNone/>
              <a:defRPr sz="900" b="0" i="0" u="none" strike="noStrike" cap="none">
                <a:solidFill>
                  <a:srgbClr val="888888"/>
                </a:solidFill>
                <a:latin typeface="Georgia"/>
                <a:ea typeface="Georgia"/>
                <a:cs typeface="Georgia"/>
                <a:sym typeface="Georgia"/>
              </a:defRPr>
            </a:lvl6pPr>
            <a:lvl7pPr marL="0" marR="0" lvl="6" indent="0" algn="r" rtl="0">
              <a:spcBef>
                <a:spcPts val="0"/>
              </a:spcBef>
              <a:buNone/>
              <a:defRPr sz="900" b="0" i="0" u="none" strike="noStrike" cap="none">
                <a:solidFill>
                  <a:srgbClr val="888888"/>
                </a:solidFill>
                <a:latin typeface="Georgia"/>
                <a:ea typeface="Georgia"/>
                <a:cs typeface="Georgia"/>
                <a:sym typeface="Georgia"/>
              </a:defRPr>
            </a:lvl7pPr>
            <a:lvl8pPr marL="0" marR="0" lvl="7" indent="0" algn="r" rtl="0">
              <a:spcBef>
                <a:spcPts val="0"/>
              </a:spcBef>
              <a:buNone/>
              <a:defRPr sz="900" b="0" i="0" u="none" strike="noStrike" cap="none">
                <a:solidFill>
                  <a:srgbClr val="888888"/>
                </a:solidFill>
                <a:latin typeface="Georgia"/>
                <a:ea typeface="Georgia"/>
                <a:cs typeface="Georgia"/>
                <a:sym typeface="Georgia"/>
              </a:defRPr>
            </a:lvl8pPr>
            <a:lvl9pPr marL="0" marR="0" lvl="8" indent="0" algn="r" rtl="0">
              <a:spcBef>
                <a:spcPts val="0"/>
              </a:spcBef>
              <a:buNone/>
              <a:defRPr sz="900" b="0" i="0" u="none" strike="noStrike" cap="none">
                <a:solidFill>
                  <a:srgbClr val="888888"/>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61"/>
        <p:cNvGrpSpPr/>
        <p:nvPr/>
      </p:nvGrpSpPr>
      <p:grpSpPr>
        <a:xfrm>
          <a:off x="0" y="0"/>
          <a:ext cx="0" cy="0"/>
          <a:chOff x="0" y="0"/>
          <a:chExt cx="0" cy="0"/>
        </a:xfrm>
      </p:grpSpPr>
      <p:sp>
        <p:nvSpPr>
          <p:cNvPr id="62" name="Google Shape;62;p1"/>
          <p:cNvSpPr txBox="1">
            <a:spLocks noGrp="1"/>
          </p:cNvSpPr>
          <p:nvPr>
            <p:ph type="title"/>
          </p:nvPr>
        </p:nvSpPr>
        <p:spPr>
          <a:xfrm>
            <a:off x="740664" y="802500"/>
            <a:ext cx="7662672" cy="35385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4400" dirty="0"/>
              <a:t>PACIFICA School District </a:t>
            </a:r>
            <a:br>
              <a:rPr lang="en-US" sz="4400" dirty="0"/>
            </a:br>
            <a:r>
              <a:rPr lang="en-US" sz="4400" dirty="0"/>
              <a:t>Measure O Oversight Committee</a:t>
            </a:r>
            <a:br>
              <a:rPr lang="en-US" sz="4400" dirty="0"/>
            </a:br>
            <a:r>
              <a:rPr lang="en-US" sz="4400" dirty="0"/>
              <a:t>January 13, 2021</a:t>
            </a:r>
            <a:endParaRPr sz="4400" dirty="0"/>
          </a:p>
        </p:txBody>
      </p:sp>
      <p:sp>
        <p:nvSpPr>
          <p:cNvPr id="63" name="Google Shape;63;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US"/>
              <a:pPr marL="0" lvl="0" indent="0" algn="r" rtl="0">
                <a:lnSpc>
                  <a:spcPct val="100000"/>
                </a:lnSpc>
                <a:spcBef>
                  <a:spcPts val="0"/>
                </a:spcBef>
                <a:spcAft>
                  <a:spcPts val="0"/>
                </a:spcAft>
                <a:buSzPts val="1000"/>
                <a:buNone/>
              </a:pPr>
              <a:t>1</a:t>
            </a:fld>
            <a:endParaRPr/>
          </a:p>
        </p:txBody>
      </p:sp>
    </p:spTree>
    <p:extLst>
      <p:ext uri="{BB962C8B-B14F-4D97-AF65-F5344CB8AC3E}">
        <p14:creationId xmlns:p14="http://schemas.microsoft.com/office/powerpoint/2010/main" xmlns="" val="2052886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6" name="TextBox 5">
            <a:extLst>
              <a:ext uri="{FF2B5EF4-FFF2-40B4-BE49-F238E27FC236}">
                <a16:creationId xmlns:a16="http://schemas.microsoft.com/office/drawing/2014/main" xmlns="" id="{016DABCE-BB05-464B-A899-D43915C4A0CE}"/>
              </a:ext>
            </a:extLst>
          </p:cNvPr>
          <p:cNvSpPr txBox="1"/>
          <p:nvPr/>
        </p:nvSpPr>
        <p:spPr>
          <a:xfrm>
            <a:off x="3895725" y="4448175"/>
            <a:ext cx="1352550" cy="369332"/>
          </a:xfrm>
          <a:prstGeom prst="rect">
            <a:avLst/>
          </a:prstGeom>
          <a:noFill/>
        </p:spPr>
        <p:txBody>
          <a:bodyPr wrap="square">
            <a:spAutoFit/>
          </a:bodyPr>
          <a:lstStyle/>
          <a:p>
            <a:r>
              <a:rPr lang="en-US" sz="1800" b="1" dirty="0">
                <a:solidFill>
                  <a:schemeClr val="accent1"/>
                </a:solidFill>
                <a:latin typeface="Calibri" panose="020F0502020204030204" pitchFamily="34" charset="0"/>
                <a:cs typeface="Times New Roman" panose="02020603050405020304" pitchFamily="18" charset="0"/>
              </a:rPr>
              <a:t>IBL</a:t>
            </a:r>
            <a:endParaRPr lang="en-US" sz="1800" b="1" dirty="0"/>
          </a:p>
        </p:txBody>
      </p:sp>
      <p:pic>
        <p:nvPicPr>
          <p:cNvPr id="7" name="Picture 6" descr="A picture containing outdoor, ground, bench, set&#10;&#10;Description automatically generated">
            <a:extLst>
              <a:ext uri="{FF2B5EF4-FFF2-40B4-BE49-F238E27FC236}">
                <a16:creationId xmlns:a16="http://schemas.microsoft.com/office/drawing/2014/main" xmlns="" id="{4F67F9F7-F246-44DD-86EA-599815244B6C}"/>
              </a:ext>
            </a:extLst>
          </p:cNvPr>
          <p:cNvPicPr>
            <a:picLocks noChangeAspect="1"/>
          </p:cNvPicPr>
          <p:nvPr/>
        </p:nvPicPr>
        <p:blipFill>
          <a:blip r:embed="rId3"/>
          <a:stretch>
            <a:fillRect/>
          </a:stretch>
        </p:blipFill>
        <p:spPr>
          <a:xfrm>
            <a:off x="344486" y="666750"/>
            <a:ext cx="4432300" cy="3324225"/>
          </a:xfrm>
          <a:prstGeom prst="rect">
            <a:avLst/>
          </a:prstGeom>
        </p:spPr>
      </p:pic>
      <p:pic>
        <p:nvPicPr>
          <p:cNvPr id="9" name="Picture 8" descr="A picture containing outdoor, brick, building material, stone&#10;&#10;Description automatically generated">
            <a:extLst>
              <a:ext uri="{FF2B5EF4-FFF2-40B4-BE49-F238E27FC236}">
                <a16:creationId xmlns:a16="http://schemas.microsoft.com/office/drawing/2014/main" xmlns="" id="{A8CE85C1-ED87-46B9-8FD8-3965AACACAAD}"/>
              </a:ext>
            </a:extLst>
          </p:cNvPr>
          <p:cNvPicPr>
            <a:picLocks noChangeAspect="1"/>
          </p:cNvPicPr>
          <p:nvPr/>
        </p:nvPicPr>
        <p:blipFill>
          <a:blip r:embed="rId4"/>
          <a:stretch>
            <a:fillRect/>
          </a:stretch>
        </p:blipFill>
        <p:spPr>
          <a:xfrm rot="5400000">
            <a:off x="4298951" y="642939"/>
            <a:ext cx="5143500" cy="3857625"/>
          </a:xfrm>
          <a:prstGeom prst="rect">
            <a:avLst/>
          </a:prstGeom>
        </p:spPr>
      </p:pic>
    </p:spTree>
    <p:extLst>
      <p:ext uri="{BB962C8B-B14F-4D97-AF65-F5344CB8AC3E}">
        <p14:creationId xmlns:p14="http://schemas.microsoft.com/office/powerpoint/2010/main" xmlns="" val="342192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4" name="Picture 3">
            <a:extLst>
              <a:ext uri="{FF2B5EF4-FFF2-40B4-BE49-F238E27FC236}">
                <a16:creationId xmlns:a16="http://schemas.microsoft.com/office/drawing/2014/main" xmlns="" id="{E1C41609-CBEE-46AE-BB1B-9AC1A3ABC649}"/>
              </a:ext>
            </a:extLst>
          </p:cNvPr>
          <p:cNvPicPr>
            <a:picLocks noChangeAspect="1"/>
          </p:cNvPicPr>
          <p:nvPr/>
        </p:nvPicPr>
        <p:blipFill>
          <a:blip r:embed="rId3"/>
          <a:stretch>
            <a:fillRect/>
          </a:stretch>
        </p:blipFill>
        <p:spPr>
          <a:xfrm rot="5400000">
            <a:off x="3390900" y="642937"/>
            <a:ext cx="5143500" cy="3857625"/>
          </a:xfrm>
          <a:prstGeom prst="rect">
            <a:avLst/>
          </a:prstGeom>
        </p:spPr>
      </p:pic>
      <p:sp>
        <p:nvSpPr>
          <p:cNvPr id="6" name="TextBox 5">
            <a:extLst>
              <a:ext uri="{FF2B5EF4-FFF2-40B4-BE49-F238E27FC236}">
                <a16:creationId xmlns:a16="http://schemas.microsoft.com/office/drawing/2014/main" xmlns="" id="{29B36C63-B5E9-4732-AB3D-A5AC266BC4FF}"/>
              </a:ext>
            </a:extLst>
          </p:cNvPr>
          <p:cNvSpPr txBox="1"/>
          <p:nvPr/>
        </p:nvSpPr>
        <p:spPr>
          <a:xfrm>
            <a:off x="2681287" y="4650343"/>
            <a:ext cx="1352550" cy="369332"/>
          </a:xfrm>
          <a:prstGeom prst="rect">
            <a:avLst/>
          </a:prstGeom>
          <a:noFill/>
        </p:spPr>
        <p:txBody>
          <a:bodyPr wrap="square">
            <a:spAutoFit/>
          </a:bodyPr>
          <a:lstStyle/>
          <a:p>
            <a:r>
              <a:rPr lang="en-US" sz="1800" b="1" dirty="0">
                <a:solidFill>
                  <a:schemeClr val="accent1"/>
                </a:solidFill>
                <a:latin typeface="Calibri" panose="020F0502020204030204" pitchFamily="34" charset="0"/>
                <a:cs typeface="Times New Roman" panose="02020603050405020304" pitchFamily="18" charset="0"/>
              </a:rPr>
              <a:t>CABRILLO</a:t>
            </a:r>
            <a:endParaRPr lang="en-US" sz="1800" b="1" dirty="0"/>
          </a:p>
        </p:txBody>
      </p:sp>
    </p:spTree>
    <p:extLst>
      <p:ext uri="{BB962C8B-B14F-4D97-AF65-F5344CB8AC3E}">
        <p14:creationId xmlns:p14="http://schemas.microsoft.com/office/powerpoint/2010/main" xmlns="" val="3160153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3" name="Picture 2">
            <a:extLst>
              <a:ext uri="{FF2B5EF4-FFF2-40B4-BE49-F238E27FC236}">
                <a16:creationId xmlns:a16="http://schemas.microsoft.com/office/drawing/2014/main" xmlns="" id="{41A0CBCE-9F3E-4B6C-B317-3FF6669233D5}"/>
              </a:ext>
            </a:extLst>
          </p:cNvPr>
          <p:cNvPicPr>
            <a:picLocks noChangeAspect="1"/>
          </p:cNvPicPr>
          <p:nvPr/>
        </p:nvPicPr>
        <p:blipFill>
          <a:blip r:embed="rId3"/>
          <a:stretch>
            <a:fillRect/>
          </a:stretch>
        </p:blipFill>
        <p:spPr>
          <a:xfrm rot="5400000">
            <a:off x="554830" y="573883"/>
            <a:ext cx="4591051" cy="3443289"/>
          </a:xfrm>
          <a:prstGeom prst="rect">
            <a:avLst/>
          </a:prstGeom>
        </p:spPr>
      </p:pic>
      <p:pic>
        <p:nvPicPr>
          <p:cNvPr id="8" name="Picture 7" descr="A picture containing indoor&#10;&#10;Description automatically generated">
            <a:extLst>
              <a:ext uri="{FF2B5EF4-FFF2-40B4-BE49-F238E27FC236}">
                <a16:creationId xmlns:a16="http://schemas.microsoft.com/office/drawing/2014/main" xmlns="" id="{E3097D79-4D39-4C3F-9B0A-76B012DEC4B1}"/>
              </a:ext>
            </a:extLst>
          </p:cNvPr>
          <p:cNvPicPr>
            <a:picLocks noChangeAspect="1"/>
          </p:cNvPicPr>
          <p:nvPr/>
        </p:nvPicPr>
        <p:blipFill>
          <a:blip r:embed="rId4"/>
          <a:stretch>
            <a:fillRect/>
          </a:stretch>
        </p:blipFill>
        <p:spPr>
          <a:xfrm rot="5400000">
            <a:off x="4327826" y="573882"/>
            <a:ext cx="4591051" cy="3443288"/>
          </a:xfrm>
          <a:prstGeom prst="rect">
            <a:avLst/>
          </a:prstGeom>
        </p:spPr>
      </p:pic>
      <p:sp>
        <p:nvSpPr>
          <p:cNvPr id="12" name="TextBox 11">
            <a:extLst>
              <a:ext uri="{FF2B5EF4-FFF2-40B4-BE49-F238E27FC236}">
                <a16:creationId xmlns:a16="http://schemas.microsoft.com/office/drawing/2014/main" xmlns="" id="{2C91AC4B-49BB-4D17-A13D-5A2555F0E824}"/>
              </a:ext>
            </a:extLst>
          </p:cNvPr>
          <p:cNvSpPr txBox="1"/>
          <p:nvPr/>
        </p:nvSpPr>
        <p:spPr>
          <a:xfrm>
            <a:off x="1128711" y="4591052"/>
            <a:ext cx="4872038" cy="369332"/>
          </a:xfrm>
          <a:prstGeom prst="rect">
            <a:avLst/>
          </a:prstGeom>
          <a:noFill/>
        </p:spPr>
        <p:txBody>
          <a:bodyPr wrap="square">
            <a:spAutoFit/>
          </a:bodyPr>
          <a:lstStyle/>
          <a:p>
            <a:r>
              <a:rPr lang="en-US" sz="1800" b="1" dirty="0">
                <a:solidFill>
                  <a:schemeClr val="accent1"/>
                </a:solidFill>
                <a:latin typeface="Calibri" panose="020F0502020204030204" pitchFamily="34" charset="0"/>
                <a:cs typeface="Times New Roman" panose="02020603050405020304" pitchFamily="18" charset="0"/>
              </a:rPr>
              <a:t>DRINKING FOUNTAIN ENCLOSURE</a:t>
            </a:r>
            <a:endParaRPr lang="en-US" sz="1800" b="1" dirty="0"/>
          </a:p>
        </p:txBody>
      </p:sp>
      <p:sp>
        <p:nvSpPr>
          <p:cNvPr id="13" name="TextBox 12">
            <a:extLst>
              <a:ext uri="{FF2B5EF4-FFF2-40B4-BE49-F238E27FC236}">
                <a16:creationId xmlns:a16="http://schemas.microsoft.com/office/drawing/2014/main" xmlns="" id="{7CF9FA9B-6CDA-48EE-BADA-D639095E7BAD}"/>
              </a:ext>
            </a:extLst>
          </p:cNvPr>
          <p:cNvSpPr txBox="1"/>
          <p:nvPr/>
        </p:nvSpPr>
        <p:spPr>
          <a:xfrm>
            <a:off x="5312378" y="4591051"/>
            <a:ext cx="3032618" cy="369332"/>
          </a:xfrm>
          <a:prstGeom prst="rect">
            <a:avLst/>
          </a:prstGeom>
          <a:noFill/>
        </p:spPr>
        <p:txBody>
          <a:bodyPr wrap="square">
            <a:spAutoFit/>
          </a:bodyPr>
          <a:lstStyle/>
          <a:p>
            <a:r>
              <a:rPr lang="en-US" sz="1800" b="1" dirty="0">
                <a:solidFill>
                  <a:schemeClr val="accent1"/>
                </a:solidFill>
                <a:latin typeface="Calibri" panose="020F0502020204030204" pitchFamily="34" charset="0"/>
                <a:cs typeface="Times New Roman" panose="02020603050405020304" pitchFamily="18" charset="0"/>
              </a:rPr>
              <a:t>NEW DRINKING FOUNTAIN</a:t>
            </a:r>
            <a:endParaRPr lang="en-US" sz="1800" b="1" dirty="0"/>
          </a:p>
        </p:txBody>
      </p:sp>
    </p:spTree>
    <p:extLst>
      <p:ext uri="{BB962C8B-B14F-4D97-AF65-F5344CB8AC3E}">
        <p14:creationId xmlns:p14="http://schemas.microsoft.com/office/powerpoint/2010/main" xmlns="" val="1272115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600"/>
              <a:buFont typeface="Avenir"/>
              <a:buNone/>
            </a:pPr>
            <a:r>
              <a:rPr lang="en-US" sz="4200" b="1" dirty="0">
                <a:latin typeface="Amatic SC" panose="020B0604020202020204" charset="-79"/>
                <a:ea typeface="Avenir"/>
                <a:cs typeface="Amatic SC" panose="020B0604020202020204" charset="-79"/>
                <a:sym typeface="Avenir"/>
              </a:rPr>
              <a:t>Budget vs Current spending</a:t>
            </a:r>
            <a:endParaRPr sz="4200" b="1" dirty="0">
              <a:latin typeface="Amatic SC" panose="020B0604020202020204" charset="-79"/>
              <a:cs typeface="Amatic SC" panose="020B0604020202020204" charset="-79"/>
            </a:endParaRPr>
          </a:p>
        </p:txBody>
      </p:sp>
      <p:sp>
        <p:nvSpPr>
          <p:cNvPr id="226" name="Google Shape;226;p25"/>
          <p:cNvSpPr txBox="1"/>
          <p:nvPr/>
        </p:nvSpPr>
        <p:spPr>
          <a:xfrm>
            <a:off x="581025" y="1271306"/>
            <a:ext cx="8305800" cy="3388800"/>
          </a:xfrm>
          <a:prstGeom prst="rect">
            <a:avLst/>
          </a:prstGeom>
          <a:noFill/>
          <a:ln>
            <a:noFill/>
          </a:ln>
        </p:spPr>
        <p:txBody>
          <a:bodyPr spcFirstLastPara="1" wrap="square" lIns="68575" tIns="34275" rIns="68575" bIns="34275" anchor="t" anchorCtr="0">
            <a:noAutofit/>
          </a:bodyPr>
          <a:lstStyle/>
          <a:p>
            <a:pPr marL="254000" marR="0" lvl="0" indent="-247650" algn="l" rtl="0">
              <a:spcBef>
                <a:spcPts val="0"/>
              </a:spcBef>
              <a:spcAft>
                <a:spcPts val="0"/>
              </a:spcAft>
              <a:buClr>
                <a:schemeClr val="dk1"/>
              </a:buClr>
              <a:buSzPts val="2100"/>
              <a:buFont typeface="Georgia"/>
              <a:buAutoNum type="arabicPeriod"/>
            </a:pPr>
            <a:r>
              <a:rPr lang="en-US" sz="2100" dirty="0">
                <a:solidFill>
                  <a:schemeClr val="dk1"/>
                </a:solidFill>
                <a:latin typeface="Calibri" panose="020F0502020204030204" pitchFamily="34" charset="0"/>
                <a:ea typeface="Georgia"/>
                <a:cs typeface="Calibri" panose="020F0502020204030204" pitchFamily="34" charset="0"/>
                <a:sym typeface="Georgia"/>
              </a:rPr>
              <a:t>Drinking Fountain Budget: $267,168</a:t>
            </a:r>
          </a:p>
          <a:p>
            <a:pPr marL="6350" marR="0" lvl="0" algn="l" rtl="0">
              <a:spcBef>
                <a:spcPts val="0"/>
              </a:spcBef>
              <a:spcAft>
                <a:spcPts val="0"/>
              </a:spcAft>
              <a:buClr>
                <a:schemeClr val="dk1"/>
              </a:buClr>
              <a:buSzPts val="2100"/>
            </a:pPr>
            <a:r>
              <a:rPr lang="en-US" sz="2100" dirty="0">
                <a:solidFill>
                  <a:schemeClr val="dk1"/>
                </a:solidFill>
                <a:latin typeface="Calibri" panose="020F0502020204030204" pitchFamily="34" charset="0"/>
                <a:ea typeface="Georgia"/>
                <a:cs typeface="Calibri" panose="020F0502020204030204" pitchFamily="34" charset="0"/>
                <a:sym typeface="Georgia"/>
              </a:rPr>
              <a:t>                                       Spent: $153,297 </a:t>
            </a:r>
          </a:p>
          <a:p>
            <a:pPr marL="6350" marR="0" lvl="0" algn="l" rtl="0">
              <a:spcBef>
                <a:spcPts val="0"/>
              </a:spcBef>
              <a:spcAft>
                <a:spcPts val="0"/>
              </a:spcAft>
              <a:buClr>
                <a:schemeClr val="dk1"/>
              </a:buClr>
              <a:buSzPts val="2100"/>
            </a:pPr>
            <a:r>
              <a:rPr lang="en-US" sz="1600" dirty="0">
                <a:solidFill>
                  <a:schemeClr val="tx1"/>
                </a:solidFill>
                <a:latin typeface="Calibri" panose="020F0502020204030204" pitchFamily="34" charset="0"/>
                <a:ea typeface="Georgia"/>
                <a:cs typeface="Calibri" panose="020F0502020204030204" pitchFamily="34" charset="0"/>
                <a:sym typeface="Georgia"/>
              </a:rPr>
              <a:t>Ortega and </a:t>
            </a:r>
            <a:r>
              <a:rPr lang="en-US" sz="1600" dirty="0" err="1">
                <a:solidFill>
                  <a:schemeClr val="tx1"/>
                </a:solidFill>
                <a:latin typeface="Calibri" panose="020F0502020204030204" pitchFamily="34" charset="0"/>
                <a:ea typeface="Georgia"/>
                <a:cs typeface="Calibri" panose="020F0502020204030204" pitchFamily="34" charset="0"/>
                <a:sym typeface="Georgia"/>
              </a:rPr>
              <a:t>Vallemar</a:t>
            </a:r>
            <a:r>
              <a:rPr lang="en-US" sz="1600" dirty="0">
                <a:solidFill>
                  <a:schemeClr val="tx1"/>
                </a:solidFill>
                <a:latin typeface="Calibri" panose="020F0502020204030204" pitchFamily="34" charset="0"/>
                <a:ea typeface="Georgia"/>
                <a:cs typeface="Calibri" panose="020F0502020204030204" pitchFamily="34" charset="0"/>
                <a:sym typeface="Georgia"/>
              </a:rPr>
              <a:t> used PTA funds installing drinking fountain that reduced the number of new fountains by 2. LMEC also reduced one fountain.</a:t>
            </a:r>
          </a:p>
          <a:p>
            <a:pPr marL="6350" marR="0" lvl="0" algn="l" rtl="0">
              <a:spcBef>
                <a:spcPts val="0"/>
              </a:spcBef>
              <a:spcAft>
                <a:spcPts val="0"/>
              </a:spcAft>
              <a:buClr>
                <a:schemeClr val="dk1"/>
              </a:buClr>
              <a:buSzPts val="2100"/>
            </a:pPr>
            <a:endParaRPr lang="en-US" sz="1600" dirty="0">
              <a:solidFill>
                <a:schemeClr val="tx1"/>
              </a:solidFill>
              <a:latin typeface="Calibri" panose="020F0502020204030204" pitchFamily="34" charset="0"/>
              <a:ea typeface="Georgia"/>
              <a:cs typeface="Calibri" panose="020F0502020204030204" pitchFamily="34" charset="0"/>
              <a:sym typeface="Georgia"/>
            </a:endParaRPr>
          </a:p>
          <a:p>
            <a:pPr marL="6350" marR="0" lvl="0" algn="l" rtl="0">
              <a:spcBef>
                <a:spcPts val="0"/>
              </a:spcBef>
              <a:spcAft>
                <a:spcPts val="0"/>
              </a:spcAft>
              <a:buClr>
                <a:schemeClr val="dk1"/>
              </a:buClr>
              <a:buSzPts val="2100"/>
            </a:pPr>
            <a:r>
              <a:rPr lang="en-US" sz="2100" dirty="0">
                <a:solidFill>
                  <a:schemeClr val="dk1"/>
                </a:solidFill>
                <a:latin typeface="Calibri" panose="020F0502020204030204" pitchFamily="34" charset="0"/>
                <a:ea typeface="Georgia"/>
                <a:cs typeface="Calibri" panose="020F0502020204030204" pitchFamily="34" charset="0"/>
                <a:sym typeface="Georgia"/>
              </a:rPr>
              <a:t>2. Outdoor Furniture Budget: $188,760</a:t>
            </a:r>
          </a:p>
          <a:p>
            <a:pPr marL="6350" marR="0" lvl="0" algn="l" rtl="0">
              <a:spcBef>
                <a:spcPts val="0"/>
              </a:spcBef>
              <a:spcAft>
                <a:spcPts val="0"/>
              </a:spcAft>
              <a:buClr>
                <a:schemeClr val="dk1"/>
              </a:buClr>
              <a:buSzPts val="2100"/>
            </a:pPr>
            <a:r>
              <a:rPr lang="en-US" sz="2100" dirty="0">
                <a:solidFill>
                  <a:schemeClr val="dk1"/>
                </a:solidFill>
                <a:latin typeface="Georgia"/>
                <a:ea typeface="Georgia"/>
                <a:cs typeface="Georgia"/>
                <a:sym typeface="Georgia"/>
              </a:rPr>
              <a:t>                                      </a:t>
            </a:r>
            <a:r>
              <a:rPr lang="en-US" sz="2100" dirty="0">
                <a:solidFill>
                  <a:schemeClr val="dk1"/>
                </a:solidFill>
                <a:latin typeface="Calibri" panose="020F0502020204030204" pitchFamily="34" charset="0"/>
                <a:ea typeface="Georgia"/>
                <a:cs typeface="Calibri" panose="020F0502020204030204" pitchFamily="34" charset="0"/>
                <a:sym typeface="Georgia"/>
              </a:rPr>
              <a:t>Spent: $108,562</a:t>
            </a:r>
            <a:endParaRPr lang="en-US" sz="2100" dirty="0">
              <a:solidFill>
                <a:schemeClr val="dk1"/>
              </a:solidFill>
              <a:latin typeface="Georgia"/>
              <a:ea typeface="Georgia"/>
              <a:cs typeface="Georgia"/>
              <a:sym typeface="Georgia"/>
            </a:endParaRPr>
          </a:p>
          <a:p>
            <a:pPr marL="254000" marR="0" lvl="0" indent="-247650" algn="l" rtl="0">
              <a:spcBef>
                <a:spcPts val="0"/>
              </a:spcBef>
              <a:spcAft>
                <a:spcPts val="0"/>
              </a:spcAft>
              <a:buClr>
                <a:schemeClr val="dk1"/>
              </a:buClr>
              <a:buSzPts val="2100"/>
              <a:buFont typeface="Georgia"/>
              <a:buAutoNum type="arabicPeriod"/>
            </a:pPr>
            <a:endParaRPr lang="en-US" sz="1100" dirty="0">
              <a:solidFill>
                <a:schemeClr val="dk1"/>
              </a:solidFill>
              <a:latin typeface="Georgia"/>
              <a:ea typeface="Georgia"/>
              <a:cs typeface="Georgia"/>
              <a:sym typeface="Georgia"/>
            </a:endParaRPr>
          </a:p>
          <a:p>
            <a:pPr marL="6350" lvl="0">
              <a:buClr>
                <a:schemeClr val="dk1"/>
              </a:buClr>
              <a:buSzPts val="2100"/>
            </a:pPr>
            <a:r>
              <a:rPr lang="en-US" sz="2100" dirty="0">
                <a:solidFill>
                  <a:schemeClr val="dk1"/>
                </a:solidFill>
                <a:latin typeface="Calibri" panose="020F0502020204030204" pitchFamily="34" charset="0"/>
                <a:ea typeface="Georgia"/>
                <a:cs typeface="Calibri" panose="020F0502020204030204" pitchFamily="34" charset="0"/>
                <a:sym typeface="Georgia"/>
              </a:rPr>
              <a:t>3. LMEC has an overhead of $765,219 project cost as the fire alarm project was not part of the original master plan and was a requirement of local fire marshal in order for tenant occupancy of B and C wings</a:t>
            </a:r>
            <a:r>
              <a:rPr lang="en-US" sz="2100" dirty="0">
                <a:solidFill>
                  <a:schemeClr val="dk1"/>
                </a:solidFill>
                <a:latin typeface="Georgia"/>
                <a:ea typeface="Georgia"/>
                <a:cs typeface="Georgia"/>
                <a:sym typeface="Georgia"/>
              </a:rPr>
              <a:t>. </a:t>
            </a:r>
            <a:r>
              <a:rPr lang="en-US" sz="2100" dirty="0">
                <a:solidFill>
                  <a:schemeClr val="dk1"/>
                </a:solidFill>
                <a:latin typeface="Calibri" pitchFamily="34" charset="0"/>
                <a:ea typeface="Georgia"/>
                <a:cs typeface="Georgia"/>
                <a:sym typeface="Georgia"/>
              </a:rPr>
              <a:t>The requirement came</a:t>
            </a:r>
            <a:r>
              <a:rPr lang="en-US" sz="2100" dirty="0">
                <a:solidFill>
                  <a:schemeClr val="dk1"/>
                </a:solidFill>
                <a:latin typeface="Georgia"/>
                <a:ea typeface="Georgia"/>
                <a:cs typeface="Georgia"/>
                <a:sym typeface="Georgia"/>
              </a:rPr>
              <a:t> </a:t>
            </a:r>
            <a:r>
              <a:rPr lang="en-US" sz="2100" dirty="0">
                <a:solidFill>
                  <a:schemeClr val="dk1"/>
                </a:solidFill>
                <a:latin typeface="Calibri" panose="020F0502020204030204" pitchFamily="34" charset="0"/>
                <a:ea typeface="Georgia"/>
                <a:cs typeface="Calibri" panose="020F0502020204030204" pitchFamily="34" charset="0"/>
                <a:sym typeface="Georgia"/>
              </a:rPr>
              <a:t>after the master plan was approved by the board. </a:t>
            </a:r>
            <a:endParaRPr sz="2100" dirty="0">
              <a:solidFill>
                <a:schemeClr val="dk1"/>
              </a:solidFill>
              <a:latin typeface="Georgia"/>
              <a:ea typeface="Georgia"/>
              <a:cs typeface="Georgia"/>
              <a:sym typeface="Georgia"/>
            </a:endParaRPr>
          </a:p>
        </p:txBody>
      </p:sp>
    </p:spTree>
    <p:extLst>
      <p:ext uri="{BB962C8B-B14F-4D97-AF65-F5344CB8AC3E}">
        <p14:creationId xmlns:p14="http://schemas.microsoft.com/office/powerpoint/2010/main" xmlns="" val="3613972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600"/>
              <a:buFont typeface="Avenir"/>
              <a:buNone/>
            </a:pPr>
            <a:r>
              <a:rPr lang="en-US" sz="4200" b="1" dirty="0">
                <a:latin typeface="Amatic SC" panose="020B0604020202020204" charset="-79"/>
                <a:ea typeface="Avenir"/>
                <a:cs typeface="Amatic SC" panose="020B0604020202020204" charset="-79"/>
                <a:sym typeface="Avenir"/>
              </a:rPr>
              <a:t>Budget vs Current spending</a:t>
            </a:r>
            <a:endParaRPr sz="4200" b="1" dirty="0">
              <a:latin typeface="Amatic SC" panose="020B0604020202020204" charset="-79"/>
              <a:cs typeface="Amatic SC" panose="020B0604020202020204" charset="-79"/>
            </a:endParaRPr>
          </a:p>
        </p:txBody>
      </p:sp>
      <p:sp>
        <p:nvSpPr>
          <p:cNvPr id="226" name="Google Shape;226;p25"/>
          <p:cNvSpPr txBox="1"/>
          <p:nvPr/>
        </p:nvSpPr>
        <p:spPr>
          <a:xfrm>
            <a:off x="876300" y="1268016"/>
            <a:ext cx="7886700" cy="3388800"/>
          </a:xfrm>
          <a:prstGeom prst="rect">
            <a:avLst/>
          </a:prstGeom>
          <a:noFill/>
          <a:ln>
            <a:noFill/>
          </a:ln>
        </p:spPr>
        <p:txBody>
          <a:bodyPr spcFirstLastPara="1" wrap="square" lIns="68575" tIns="34275" rIns="68575" bIns="34275" anchor="t" anchorCtr="0">
            <a:noAutofit/>
          </a:bodyPr>
          <a:lstStyle/>
          <a:p>
            <a:pPr marL="6350" marR="0" lvl="0" algn="l" rtl="0">
              <a:spcBef>
                <a:spcPts val="0"/>
              </a:spcBef>
              <a:spcAft>
                <a:spcPts val="0"/>
              </a:spcAft>
              <a:buClr>
                <a:schemeClr val="dk1"/>
              </a:buClr>
              <a:buSzPts val="2100"/>
            </a:pPr>
            <a:r>
              <a:rPr lang="en-US" sz="2100" dirty="0">
                <a:solidFill>
                  <a:schemeClr val="dk1"/>
                </a:solidFill>
                <a:latin typeface="Calibri" panose="020F0502020204030204" pitchFamily="34" charset="0"/>
                <a:ea typeface="Georgia"/>
                <a:cs typeface="Calibri" panose="020F0502020204030204" pitchFamily="34" charset="0"/>
                <a:sym typeface="Georgia"/>
              </a:rPr>
              <a:t>4. District Main Office Roof Budget: $163,625</a:t>
            </a:r>
          </a:p>
          <a:p>
            <a:pPr marL="6350" marR="0" lvl="0" algn="l" rtl="0">
              <a:spcBef>
                <a:spcPts val="0"/>
              </a:spcBef>
              <a:spcAft>
                <a:spcPts val="0"/>
              </a:spcAft>
              <a:buClr>
                <a:schemeClr val="dk1"/>
              </a:buClr>
              <a:buSzPts val="2100"/>
            </a:pPr>
            <a:r>
              <a:rPr lang="en-US" sz="2100" dirty="0">
                <a:solidFill>
                  <a:schemeClr val="dk1"/>
                </a:solidFill>
                <a:latin typeface="Calibri" panose="020F0502020204030204" pitchFamily="34" charset="0"/>
                <a:ea typeface="Georgia"/>
                <a:cs typeface="Calibri" panose="020F0502020204030204" pitchFamily="34" charset="0"/>
                <a:sym typeface="Georgia"/>
              </a:rPr>
              <a:t>                                                    Spent: $199,087 </a:t>
            </a:r>
          </a:p>
          <a:p>
            <a:pPr marL="6350" marR="0" lvl="0" algn="l" rtl="0">
              <a:spcBef>
                <a:spcPts val="0"/>
              </a:spcBef>
              <a:spcAft>
                <a:spcPts val="0"/>
              </a:spcAft>
              <a:buClr>
                <a:schemeClr val="dk1"/>
              </a:buClr>
              <a:buSzPts val="2100"/>
            </a:pPr>
            <a:endParaRPr lang="en-US" sz="1600" dirty="0">
              <a:solidFill>
                <a:schemeClr val="tx1"/>
              </a:solidFill>
              <a:latin typeface="Calibri" panose="020F0502020204030204" pitchFamily="34" charset="0"/>
              <a:ea typeface="Georgia"/>
              <a:cs typeface="Calibri" panose="020F0502020204030204" pitchFamily="34" charset="0"/>
              <a:sym typeface="Georgia"/>
            </a:endParaRPr>
          </a:p>
          <a:p>
            <a:pPr marL="6350" marR="0" lvl="0" algn="l" rtl="0">
              <a:spcBef>
                <a:spcPts val="0"/>
              </a:spcBef>
              <a:spcAft>
                <a:spcPts val="0"/>
              </a:spcAft>
              <a:buClr>
                <a:schemeClr val="dk1"/>
              </a:buClr>
              <a:buSzPts val="2100"/>
            </a:pPr>
            <a:r>
              <a:rPr lang="en-US" sz="2100" dirty="0">
                <a:solidFill>
                  <a:schemeClr val="dk1"/>
                </a:solidFill>
                <a:latin typeface="Calibri" panose="020F0502020204030204" pitchFamily="34" charset="0"/>
                <a:ea typeface="Georgia"/>
                <a:cs typeface="Calibri" panose="020F0502020204030204" pitchFamily="34" charset="0"/>
                <a:sym typeface="Georgia"/>
              </a:rPr>
              <a:t>5. Ocean Shore Roof Budget: $156,200</a:t>
            </a:r>
          </a:p>
          <a:p>
            <a:pPr marL="6350" marR="0" lvl="0" algn="l" rtl="0">
              <a:spcBef>
                <a:spcPts val="0"/>
              </a:spcBef>
              <a:spcAft>
                <a:spcPts val="0"/>
              </a:spcAft>
              <a:buClr>
                <a:schemeClr val="dk1"/>
              </a:buClr>
              <a:buSzPts val="2100"/>
            </a:pPr>
            <a:r>
              <a:rPr lang="en-US" sz="2100" dirty="0">
                <a:solidFill>
                  <a:schemeClr val="dk1"/>
                </a:solidFill>
                <a:latin typeface="Georgia"/>
                <a:ea typeface="Georgia"/>
                <a:cs typeface="Georgia"/>
                <a:sym typeface="Georgia"/>
              </a:rPr>
              <a:t>                                     </a:t>
            </a:r>
            <a:r>
              <a:rPr lang="en-US" sz="2100" dirty="0">
                <a:solidFill>
                  <a:schemeClr val="dk1"/>
                </a:solidFill>
                <a:latin typeface="Calibri" panose="020F0502020204030204" pitchFamily="34" charset="0"/>
                <a:ea typeface="Georgia"/>
                <a:cs typeface="Calibri" panose="020F0502020204030204" pitchFamily="34" charset="0"/>
                <a:sym typeface="Georgia"/>
              </a:rPr>
              <a:t>Spent:   $19,290</a:t>
            </a:r>
          </a:p>
          <a:p>
            <a:pPr marL="6350" marR="0" lvl="0" algn="l" rtl="0">
              <a:spcBef>
                <a:spcPts val="0"/>
              </a:spcBef>
              <a:spcAft>
                <a:spcPts val="0"/>
              </a:spcAft>
              <a:buClr>
                <a:schemeClr val="dk1"/>
              </a:buClr>
              <a:buSzPts val="2100"/>
            </a:pPr>
            <a:endParaRPr lang="en-US" sz="2100" dirty="0">
              <a:solidFill>
                <a:schemeClr val="dk1"/>
              </a:solidFill>
              <a:latin typeface="Calibri" panose="020F0502020204030204" pitchFamily="34" charset="0"/>
              <a:ea typeface="Georgia"/>
              <a:cs typeface="Calibri" panose="020F0502020204030204" pitchFamily="34" charset="0"/>
              <a:sym typeface="Georgia"/>
            </a:endParaRPr>
          </a:p>
          <a:p>
            <a:pPr marL="6350" marR="0" lvl="0" algn="l" rtl="0">
              <a:spcBef>
                <a:spcPts val="0"/>
              </a:spcBef>
              <a:spcAft>
                <a:spcPts val="0"/>
              </a:spcAft>
              <a:buClr>
                <a:schemeClr val="dk1"/>
              </a:buClr>
              <a:buSzPts val="2100"/>
            </a:pPr>
            <a:r>
              <a:rPr lang="en-US" sz="2100" dirty="0">
                <a:solidFill>
                  <a:schemeClr val="dk1"/>
                </a:solidFill>
                <a:latin typeface="Calibri" panose="020F0502020204030204" pitchFamily="34" charset="0"/>
                <a:ea typeface="Georgia"/>
                <a:cs typeface="Calibri" panose="020F0502020204030204" pitchFamily="34" charset="0"/>
                <a:sym typeface="Georgia"/>
              </a:rPr>
              <a:t>6. Sunset Ridge Floor replacement Budget:   $8,237</a:t>
            </a:r>
            <a:endParaRPr lang="en-US" sz="2100" dirty="0">
              <a:solidFill>
                <a:schemeClr val="dk1"/>
              </a:solidFill>
              <a:latin typeface="Georgia"/>
              <a:ea typeface="Georgia"/>
              <a:cs typeface="Georgia"/>
              <a:sym typeface="Georgia"/>
            </a:endParaRPr>
          </a:p>
          <a:p>
            <a:pPr marL="6350">
              <a:buClr>
                <a:schemeClr val="dk1"/>
              </a:buClr>
              <a:buSzPts val="2100"/>
            </a:pPr>
            <a:r>
              <a:rPr lang="en-US" sz="1100" dirty="0">
                <a:solidFill>
                  <a:schemeClr val="dk1"/>
                </a:solidFill>
                <a:latin typeface="Georgia"/>
                <a:ea typeface="Georgia"/>
                <a:cs typeface="Calibri" panose="020F0502020204030204" pitchFamily="34" charset="0"/>
                <a:sym typeface="Georgia"/>
              </a:rPr>
              <a:t>                                                                                                                      </a:t>
            </a:r>
            <a:r>
              <a:rPr lang="en-US" sz="2100" dirty="0">
                <a:solidFill>
                  <a:schemeClr val="dk1"/>
                </a:solidFill>
                <a:latin typeface="Calibri" panose="020F0502020204030204" pitchFamily="34" charset="0"/>
                <a:ea typeface="Georgia"/>
                <a:cs typeface="Calibri" panose="020F0502020204030204" pitchFamily="34" charset="0"/>
                <a:sym typeface="Georgia"/>
              </a:rPr>
              <a:t>Spent: $35,029</a:t>
            </a:r>
          </a:p>
          <a:p>
            <a:pPr marL="6350">
              <a:buClr>
                <a:schemeClr val="dk1"/>
              </a:buClr>
              <a:buSzPts val="2100"/>
            </a:pPr>
            <a:endParaRPr lang="en-US" sz="2100" dirty="0">
              <a:solidFill>
                <a:schemeClr val="dk1"/>
              </a:solidFill>
              <a:latin typeface="Calibri" panose="020F0502020204030204" pitchFamily="34" charset="0"/>
              <a:ea typeface="Georgia"/>
              <a:cs typeface="Calibri" panose="020F0502020204030204" pitchFamily="34" charset="0"/>
              <a:sym typeface="Georgia"/>
            </a:endParaRPr>
          </a:p>
          <a:p>
            <a:pPr marL="6350">
              <a:buClr>
                <a:schemeClr val="dk1"/>
              </a:buClr>
              <a:buSzPts val="2100"/>
            </a:pPr>
            <a:r>
              <a:rPr lang="en-US" sz="2100" dirty="0">
                <a:solidFill>
                  <a:schemeClr val="dk1"/>
                </a:solidFill>
                <a:latin typeface="Calibri" panose="020F0502020204030204" pitchFamily="34" charset="0"/>
                <a:ea typeface="Georgia"/>
                <a:cs typeface="Calibri" panose="020F0502020204030204" pitchFamily="34" charset="0"/>
                <a:sym typeface="Georgia"/>
              </a:rPr>
              <a:t>7. Cabrillo Band Room Restoration Budget: $ 0</a:t>
            </a:r>
          </a:p>
          <a:p>
            <a:pPr marL="6350">
              <a:buClr>
                <a:schemeClr val="dk1"/>
              </a:buClr>
              <a:buSzPts val="2100"/>
            </a:pPr>
            <a:r>
              <a:rPr lang="en-US" sz="2100" dirty="0">
                <a:solidFill>
                  <a:schemeClr val="dk1"/>
                </a:solidFill>
                <a:latin typeface="Calibri" panose="020F0502020204030204" pitchFamily="34" charset="0"/>
                <a:ea typeface="Georgia"/>
                <a:cs typeface="Calibri" panose="020F0502020204030204" pitchFamily="34" charset="0"/>
                <a:sym typeface="Georgia"/>
              </a:rPr>
              <a:t>                                                                 Spent: $ 12,163</a:t>
            </a:r>
          </a:p>
          <a:p>
            <a:pPr marL="6350" marR="0" lvl="0" algn="l" rtl="0">
              <a:spcBef>
                <a:spcPts val="0"/>
              </a:spcBef>
              <a:spcAft>
                <a:spcPts val="0"/>
              </a:spcAft>
              <a:buClr>
                <a:schemeClr val="dk1"/>
              </a:buClr>
              <a:buSzPts val="2100"/>
            </a:pPr>
            <a:endParaRPr sz="2100" dirty="0">
              <a:solidFill>
                <a:schemeClr val="dk1"/>
              </a:solidFill>
              <a:latin typeface="Georgia"/>
              <a:ea typeface="Georgia"/>
              <a:cs typeface="Georgia"/>
              <a:sym typeface="Georgia"/>
            </a:endParaRPr>
          </a:p>
        </p:txBody>
      </p:sp>
    </p:spTree>
    <p:extLst>
      <p:ext uri="{BB962C8B-B14F-4D97-AF65-F5344CB8AC3E}">
        <p14:creationId xmlns:p14="http://schemas.microsoft.com/office/powerpoint/2010/main" xmlns="" val="3274564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600"/>
              <a:buFont typeface="Avenir"/>
              <a:buNone/>
            </a:pPr>
            <a:r>
              <a:rPr lang="en-US" sz="4200" b="1" dirty="0">
                <a:latin typeface="Amatic SC" panose="020B0604020202020204" charset="-79"/>
                <a:ea typeface="Avenir"/>
                <a:cs typeface="Amatic SC" panose="020B0604020202020204" charset="-79"/>
                <a:sym typeface="Avenir"/>
              </a:rPr>
              <a:t>Budget vs Current spending</a:t>
            </a:r>
            <a:endParaRPr sz="4200" b="1" dirty="0">
              <a:latin typeface="Amatic SC" panose="020B0604020202020204" charset="-79"/>
              <a:cs typeface="Amatic SC" panose="020B0604020202020204" charset="-79"/>
            </a:endParaRPr>
          </a:p>
        </p:txBody>
      </p:sp>
      <p:sp>
        <p:nvSpPr>
          <p:cNvPr id="226" name="Google Shape;226;p25"/>
          <p:cNvSpPr txBox="1"/>
          <p:nvPr/>
        </p:nvSpPr>
        <p:spPr>
          <a:xfrm>
            <a:off x="866775" y="1391841"/>
            <a:ext cx="7886700" cy="3388800"/>
          </a:xfrm>
          <a:prstGeom prst="rect">
            <a:avLst/>
          </a:prstGeom>
          <a:noFill/>
          <a:ln>
            <a:noFill/>
          </a:ln>
        </p:spPr>
        <p:txBody>
          <a:bodyPr spcFirstLastPara="1" wrap="square" lIns="68575" tIns="34275" rIns="68575" bIns="34275" anchor="t" anchorCtr="0">
            <a:noAutofit/>
          </a:bodyPr>
          <a:lstStyle/>
          <a:p>
            <a:pPr marL="6350" marR="0" lvl="0" algn="l" rtl="0">
              <a:spcBef>
                <a:spcPts val="0"/>
              </a:spcBef>
              <a:spcAft>
                <a:spcPts val="0"/>
              </a:spcAft>
              <a:buClr>
                <a:schemeClr val="dk1"/>
              </a:buClr>
              <a:buSzPts val="2100"/>
            </a:pPr>
            <a:r>
              <a:rPr lang="en-US" sz="2100" dirty="0">
                <a:solidFill>
                  <a:schemeClr val="dk1"/>
                </a:solidFill>
                <a:latin typeface="Calibri" panose="020F0502020204030204" pitchFamily="34" charset="0"/>
                <a:ea typeface="Georgia"/>
                <a:cs typeface="Calibri" panose="020F0502020204030204" pitchFamily="34" charset="0"/>
                <a:sym typeface="Georgia"/>
              </a:rPr>
              <a:t>9. Sunset Ridge Classroom Flexible Furniture Budget: $304,500</a:t>
            </a:r>
          </a:p>
          <a:p>
            <a:pPr marL="6350" marR="0" lvl="0" algn="l" rtl="0">
              <a:spcBef>
                <a:spcPts val="0"/>
              </a:spcBef>
              <a:spcAft>
                <a:spcPts val="0"/>
              </a:spcAft>
              <a:buClr>
                <a:schemeClr val="dk1"/>
              </a:buClr>
              <a:buSzPts val="2100"/>
            </a:pPr>
            <a:r>
              <a:rPr lang="en-US" sz="2100" dirty="0">
                <a:solidFill>
                  <a:schemeClr val="dk1"/>
                </a:solidFill>
                <a:latin typeface="Calibri" panose="020F0502020204030204" pitchFamily="34" charset="0"/>
                <a:ea typeface="Georgia"/>
                <a:cs typeface="Calibri" panose="020F0502020204030204" pitchFamily="34" charset="0"/>
                <a:sym typeface="Georgia"/>
              </a:rPr>
              <a:t>                                                                                   Spent:   $29,430 </a:t>
            </a:r>
          </a:p>
          <a:p>
            <a:pPr marL="6350" marR="0" lvl="0" algn="l" rtl="0">
              <a:spcBef>
                <a:spcPts val="0"/>
              </a:spcBef>
              <a:spcAft>
                <a:spcPts val="0"/>
              </a:spcAft>
              <a:buClr>
                <a:schemeClr val="dk1"/>
              </a:buClr>
              <a:buSzPts val="2100"/>
            </a:pPr>
            <a:endParaRPr lang="en-US" sz="1600" dirty="0">
              <a:solidFill>
                <a:schemeClr val="tx1"/>
              </a:solidFill>
              <a:latin typeface="Calibri" panose="020F0502020204030204" pitchFamily="34" charset="0"/>
              <a:ea typeface="Georgia"/>
              <a:cs typeface="Calibri" panose="020F0502020204030204" pitchFamily="34" charset="0"/>
              <a:sym typeface="Georgia"/>
            </a:endParaRPr>
          </a:p>
          <a:p>
            <a:pPr marL="6350" marR="0" lvl="0" algn="l" rtl="0">
              <a:spcBef>
                <a:spcPts val="0"/>
              </a:spcBef>
              <a:spcAft>
                <a:spcPts val="0"/>
              </a:spcAft>
              <a:buClr>
                <a:schemeClr val="dk1"/>
              </a:buClr>
              <a:buSzPts val="2100"/>
            </a:pPr>
            <a:endParaRPr sz="2100" dirty="0">
              <a:solidFill>
                <a:schemeClr val="dk1"/>
              </a:solidFill>
              <a:latin typeface="Georgia"/>
              <a:ea typeface="Georgia"/>
              <a:cs typeface="Georgia"/>
              <a:sym typeface="Georgia"/>
            </a:endParaRPr>
          </a:p>
        </p:txBody>
      </p:sp>
    </p:spTree>
    <p:extLst>
      <p:ext uri="{BB962C8B-B14F-4D97-AF65-F5344CB8AC3E}">
        <p14:creationId xmlns:p14="http://schemas.microsoft.com/office/powerpoint/2010/main" xmlns="" val="2283318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sp>
        <p:nvSpPr>
          <p:cNvPr id="225" name="Google Shape;225;p2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600"/>
              <a:buFont typeface="Avenir"/>
              <a:buNone/>
            </a:pPr>
            <a:r>
              <a:rPr lang="en" sz="4200" b="1" dirty="0">
                <a:latin typeface="Amatic SC" panose="020B0604020202020204" charset="-79"/>
                <a:ea typeface="Avenir"/>
                <a:cs typeface="Amatic SC" panose="020B0604020202020204" charset="-79"/>
                <a:sym typeface="Avenir"/>
              </a:rPr>
              <a:t>Our </a:t>
            </a:r>
            <a:r>
              <a:rPr lang="en-US" sz="4200" b="1" dirty="0">
                <a:latin typeface="Amatic SC" panose="020B0604020202020204" charset="-79"/>
                <a:ea typeface="Avenir"/>
                <a:cs typeface="Amatic SC" panose="020B0604020202020204" charset="-79"/>
                <a:sym typeface="Avenir"/>
              </a:rPr>
              <a:t>Current</a:t>
            </a:r>
            <a:r>
              <a:rPr lang="en" sz="4200" b="1" dirty="0">
                <a:latin typeface="Amatic SC" panose="020B0604020202020204" charset="-79"/>
                <a:ea typeface="Avenir"/>
                <a:cs typeface="Amatic SC" panose="020B0604020202020204" charset="-79"/>
                <a:sym typeface="Avenir"/>
              </a:rPr>
              <a:t> Tasks</a:t>
            </a:r>
            <a:endParaRPr sz="4200" b="1" dirty="0">
              <a:latin typeface="Amatic SC" panose="020B0604020202020204" charset="-79"/>
              <a:cs typeface="Amatic SC" panose="020B0604020202020204" charset="-79"/>
            </a:endParaRPr>
          </a:p>
        </p:txBody>
      </p:sp>
      <p:sp>
        <p:nvSpPr>
          <p:cNvPr id="226" name="Google Shape;226;p25"/>
          <p:cNvSpPr txBox="1"/>
          <p:nvPr/>
        </p:nvSpPr>
        <p:spPr>
          <a:xfrm>
            <a:off x="628650" y="1268016"/>
            <a:ext cx="7886700" cy="3388800"/>
          </a:xfrm>
          <a:prstGeom prst="rect">
            <a:avLst/>
          </a:prstGeom>
          <a:noFill/>
          <a:ln>
            <a:noFill/>
          </a:ln>
        </p:spPr>
        <p:txBody>
          <a:bodyPr spcFirstLastPara="1" wrap="square" lIns="68575" tIns="34275" rIns="68575" bIns="34275" anchor="t" anchorCtr="0">
            <a:noAutofit/>
          </a:bodyPr>
          <a:lstStyle/>
          <a:p>
            <a:pPr marL="254000" marR="0" lvl="0" indent="-247650" algn="l" rtl="0">
              <a:spcBef>
                <a:spcPts val="0"/>
              </a:spcBef>
              <a:spcAft>
                <a:spcPts val="0"/>
              </a:spcAft>
              <a:buClr>
                <a:schemeClr val="dk1"/>
              </a:buClr>
              <a:buSzPts val="2100"/>
              <a:buFont typeface="Georgia"/>
              <a:buAutoNum type="arabicPeriod"/>
            </a:pPr>
            <a:r>
              <a:rPr lang="en-US" sz="2100" dirty="0">
                <a:solidFill>
                  <a:schemeClr val="dk1"/>
                </a:solidFill>
                <a:latin typeface="Calibri" panose="020F0502020204030204" pitchFamily="34" charset="0"/>
                <a:ea typeface="Georgia"/>
                <a:cs typeface="Calibri" panose="020F0502020204030204" pitchFamily="34" charset="0"/>
                <a:sym typeface="Georgia"/>
              </a:rPr>
              <a:t>We are currently reviewing Architect’s submitted Statement of Qualifications. The architect selection process is in progress. We will identify a short list base on submitted qualifications, and then conduct interviews to select the final four architects. We are anticipating board approval of the pool of architects in March and proceed with the design of major projects in April. </a:t>
            </a:r>
          </a:p>
          <a:p>
            <a:pPr marL="254000" marR="0" lvl="0" indent="-247650" algn="l" rtl="0">
              <a:spcBef>
                <a:spcPts val="0"/>
              </a:spcBef>
              <a:spcAft>
                <a:spcPts val="0"/>
              </a:spcAft>
              <a:buClr>
                <a:schemeClr val="dk1"/>
              </a:buClr>
              <a:buSzPts val="2100"/>
              <a:buFont typeface="Georgia"/>
              <a:buAutoNum type="arabicPeriod"/>
            </a:pPr>
            <a:endParaRPr lang="en-US" sz="2100" dirty="0">
              <a:solidFill>
                <a:schemeClr val="dk1"/>
              </a:solidFill>
              <a:latin typeface="Calibri" panose="020F0502020204030204" pitchFamily="34" charset="0"/>
              <a:ea typeface="Georgia"/>
              <a:cs typeface="Calibri" panose="020F0502020204030204" pitchFamily="34" charset="0"/>
              <a:sym typeface="Georgia"/>
            </a:endParaRPr>
          </a:p>
          <a:p>
            <a:pPr marL="254000" marR="0" lvl="0" indent="-247650" algn="l" rtl="0">
              <a:spcBef>
                <a:spcPts val="0"/>
              </a:spcBef>
              <a:spcAft>
                <a:spcPts val="0"/>
              </a:spcAft>
              <a:buClr>
                <a:schemeClr val="dk1"/>
              </a:buClr>
              <a:buSzPts val="2100"/>
              <a:buFont typeface="Georgia"/>
              <a:buAutoNum type="arabicPeriod"/>
            </a:pPr>
            <a:r>
              <a:rPr lang="en-US" sz="2100" dirty="0">
                <a:solidFill>
                  <a:schemeClr val="dk1"/>
                </a:solidFill>
                <a:latin typeface="Calibri" panose="020F0502020204030204" pitchFamily="34" charset="0"/>
                <a:ea typeface="Georgia"/>
                <a:cs typeface="Calibri" panose="020F0502020204030204" pitchFamily="34" charset="0"/>
                <a:sym typeface="Georgia"/>
              </a:rPr>
              <a:t>We are developing a project master schedule, so each project on the bond project list will have an anticipated start and finish date. We are working with the school sites on the ranking of priorities of all bond projects.  </a:t>
            </a:r>
            <a:endParaRPr lang="en-US" sz="2100" dirty="0">
              <a:solidFill>
                <a:schemeClr val="dk1"/>
              </a:solidFill>
              <a:latin typeface="Georgia"/>
              <a:ea typeface="Georgia"/>
              <a:cs typeface="Georgia"/>
              <a:sym typeface="Georgia"/>
            </a:endParaRPr>
          </a:p>
          <a:p>
            <a:pPr marL="254000" marR="0" lvl="0" indent="-247650" algn="l" rtl="0">
              <a:spcBef>
                <a:spcPts val="0"/>
              </a:spcBef>
              <a:spcAft>
                <a:spcPts val="0"/>
              </a:spcAft>
              <a:buClr>
                <a:schemeClr val="dk1"/>
              </a:buClr>
              <a:buSzPts val="2100"/>
              <a:buFont typeface="Georgia"/>
              <a:buAutoNum type="arabicPeriod"/>
            </a:pPr>
            <a:endParaRPr lang="en-US" sz="1100" dirty="0">
              <a:solidFill>
                <a:schemeClr val="dk1"/>
              </a:solidFill>
              <a:latin typeface="Georgia"/>
              <a:ea typeface="Georgia"/>
              <a:cs typeface="Georgia"/>
              <a:sym typeface="Georgia"/>
            </a:endParaRPr>
          </a:p>
          <a:p>
            <a:pPr marL="254000" marR="0" lvl="0" indent="-247650" algn="l" rtl="0">
              <a:spcBef>
                <a:spcPts val="0"/>
              </a:spcBef>
              <a:spcAft>
                <a:spcPts val="0"/>
              </a:spcAft>
              <a:buClr>
                <a:schemeClr val="dk1"/>
              </a:buClr>
              <a:buSzPts val="2100"/>
              <a:buFont typeface="Georgia"/>
              <a:buAutoNum type="arabicPeriod"/>
            </a:pPr>
            <a:endParaRPr sz="2100" dirty="0">
              <a:solidFill>
                <a:schemeClr val="dk1"/>
              </a:solidFill>
              <a:latin typeface="Georgia"/>
              <a:ea typeface="Georgia"/>
              <a:cs typeface="Georgia"/>
              <a:sym typeface="Georgi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600"/>
              <a:buFont typeface="Avenir"/>
              <a:buNone/>
            </a:pPr>
            <a:r>
              <a:rPr lang="en" sz="4200" b="1" dirty="0">
                <a:latin typeface="Amatic SC" panose="020B0604020202020204" charset="-79"/>
                <a:ea typeface="Avenir"/>
                <a:cs typeface="Amatic SC" panose="020B0604020202020204" charset="-79"/>
                <a:sym typeface="Avenir"/>
              </a:rPr>
              <a:t>Our </a:t>
            </a:r>
            <a:r>
              <a:rPr lang="en-US" sz="4200" b="1" dirty="0">
                <a:latin typeface="Amatic SC" panose="020B0604020202020204" charset="-79"/>
                <a:ea typeface="Avenir"/>
                <a:cs typeface="Amatic SC" panose="020B0604020202020204" charset="-79"/>
                <a:sym typeface="Avenir"/>
              </a:rPr>
              <a:t>Current</a:t>
            </a:r>
            <a:r>
              <a:rPr lang="en" sz="4200" b="1" dirty="0">
                <a:latin typeface="Amatic SC" panose="020B0604020202020204" charset="-79"/>
                <a:ea typeface="Avenir"/>
                <a:cs typeface="Amatic SC" panose="020B0604020202020204" charset="-79"/>
                <a:sym typeface="Avenir"/>
              </a:rPr>
              <a:t> Tasks</a:t>
            </a:r>
            <a:endParaRPr sz="4200" b="1" dirty="0">
              <a:latin typeface="Amatic SC" panose="020B0604020202020204" charset="-79"/>
              <a:cs typeface="Amatic SC" panose="020B0604020202020204" charset="-79"/>
            </a:endParaRPr>
          </a:p>
        </p:txBody>
      </p:sp>
      <p:sp>
        <p:nvSpPr>
          <p:cNvPr id="226" name="Google Shape;226;p25"/>
          <p:cNvSpPr txBox="1"/>
          <p:nvPr/>
        </p:nvSpPr>
        <p:spPr>
          <a:xfrm>
            <a:off x="628650" y="1268016"/>
            <a:ext cx="7886700" cy="3388800"/>
          </a:xfrm>
          <a:prstGeom prst="rect">
            <a:avLst/>
          </a:prstGeom>
          <a:noFill/>
          <a:ln>
            <a:noFill/>
          </a:ln>
        </p:spPr>
        <p:txBody>
          <a:bodyPr spcFirstLastPara="1" wrap="square" lIns="68575" tIns="34275" rIns="68575" bIns="34275" anchor="t" anchorCtr="0">
            <a:noAutofit/>
          </a:bodyPr>
          <a:lstStyle/>
          <a:p>
            <a:pPr marL="6350" marR="0" lvl="0" algn="l" rtl="0">
              <a:spcBef>
                <a:spcPts val="0"/>
              </a:spcBef>
              <a:spcAft>
                <a:spcPts val="0"/>
              </a:spcAft>
              <a:buClr>
                <a:schemeClr val="dk1"/>
              </a:buClr>
              <a:buSzPts val="2100"/>
            </a:pPr>
            <a:r>
              <a:rPr lang="en-US" sz="2100" dirty="0">
                <a:solidFill>
                  <a:schemeClr val="dk1"/>
                </a:solidFill>
                <a:latin typeface="Calibri" panose="020F0502020204030204" pitchFamily="34" charset="0"/>
                <a:ea typeface="Georgia"/>
                <a:cs typeface="Calibri" panose="020F0502020204030204" pitchFamily="34" charset="0"/>
                <a:sym typeface="Georgia"/>
              </a:rPr>
              <a:t>3. We are working with King Consulting on applying for State matching funds for our construction projects. As the timing of the application affects our eligibility, this will need to coordinate with our project schedule.</a:t>
            </a:r>
          </a:p>
          <a:p>
            <a:pPr marL="6350" marR="0" lvl="0" algn="l" rtl="0">
              <a:spcBef>
                <a:spcPts val="0"/>
              </a:spcBef>
              <a:spcAft>
                <a:spcPts val="0"/>
              </a:spcAft>
              <a:buClr>
                <a:schemeClr val="dk1"/>
              </a:buClr>
              <a:buSzPts val="2100"/>
            </a:pPr>
            <a:endParaRPr lang="en-US" sz="2100" dirty="0">
              <a:solidFill>
                <a:schemeClr val="dk1"/>
              </a:solidFill>
              <a:latin typeface="Calibri" panose="020F0502020204030204" pitchFamily="34" charset="0"/>
              <a:ea typeface="Georgia"/>
              <a:cs typeface="Calibri" panose="020F0502020204030204" pitchFamily="34" charset="0"/>
              <a:sym typeface="Georgia"/>
            </a:endParaRPr>
          </a:p>
          <a:p>
            <a:pPr marL="6350" marR="0" lvl="0" algn="l" rtl="0">
              <a:spcBef>
                <a:spcPts val="0"/>
              </a:spcBef>
              <a:spcAft>
                <a:spcPts val="0"/>
              </a:spcAft>
              <a:buClr>
                <a:schemeClr val="dk1"/>
              </a:buClr>
              <a:buSzPts val="2100"/>
            </a:pPr>
            <a:r>
              <a:rPr lang="en-US" sz="2100" dirty="0">
                <a:solidFill>
                  <a:schemeClr val="dk1"/>
                </a:solidFill>
                <a:latin typeface="Calibri" panose="020F0502020204030204" pitchFamily="34" charset="0"/>
                <a:ea typeface="Georgia"/>
                <a:cs typeface="Calibri" panose="020F0502020204030204" pitchFamily="34" charset="0"/>
                <a:sym typeface="Georgia"/>
              </a:rPr>
              <a:t>4. After the next priority is identify during the master schedule work, roll it out. One priority we have identified is roof replacement. We are working with the Garland company, inspecting the roof and develop project scope.</a:t>
            </a:r>
          </a:p>
          <a:p>
            <a:pPr marL="6350" marR="0" lvl="0" algn="l" rtl="0">
              <a:spcBef>
                <a:spcPts val="0"/>
              </a:spcBef>
              <a:spcAft>
                <a:spcPts val="0"/>
              </a:spcAft>
              <a:buClr>
                <a:schemeClr val="dk1"/>
              </a:buClr>
              <a:buSzPts val="2100"/>
            </a:pPr>
            <a:endParaRPr lang="en-US" sz="2100" dirty="0">
              <a:solidFill>
                <a:schemeClr val="dk1"/>
              </a:solidFill>
              <a:latin typeface="Calibri" panose="020F0502020204030204" pitchFamily="34" charset="0"/>
              <a:ea typeface="Georgia"/>
              <a:cs typeface="Calibri" panose="020F0502020204030204" pitchFamily="34" charset="0"/>
              <a:sym typeface="Georgia"/>
            </a:endParaRPr>
          </a:p>
          <a:p>
            <a:pPr marL="6350" marR="0" lvl="0" algn="l" rtl="0">
              <a:spcBef>
                <a:spcPts val="0"/>
              </a:spcBef>
              <a:spcAft>
                <a:spcPts val="0"/>
              </a:spcAft>
              <a:buClr>
                <a:schemeClr val="dk1"/>
              </a:buClr>
              <a:buSzPts val="2100"/>
            </a:pPr>
            <a:r>
              <a:rPr lang="en-US" sz="2100" dirty="0">
                <a:solidFill>
                  <a:schemeClr val="dk1"/>
                </a:solidFill>
                <a:latin typeface="Calibri" panose="020F0502020204030204" pitchFamily="34" charset="0"/>
                <a:ea typeface="Georgia"/>
                <a:cs typeface="Calibri" panose="020F0502020204030204" pitchFamily="34" charset="0"/>
                <a:sym typeface="Georgia"/>
              </a:rPr>
              <a:t>5. Roll out the projects according to the master schedule.</a:t>
            </a:r>
          </a:p>
          <a:p>
            <a:pPr marL="254000" marR="0" lvl="0" indent="-247650" algn="l" rtl="0">
              <a:spcBef>
                <a:spcPts val="0"/>
              </a:spcBef>
              <a:spcAft>
                <a:spcPts val="0"/>
              </a:spcAft>
              <a:buClr>
                <a:schemeClr val="dk1"/>
              </a:buClr>
              <a:buSzPts val="2100"/>
              <a:buFont typeface="Georgia"/>
              <a:buAutoNum type="arabicPeriod"/>
            </a:pPr>
            <a:endParaRPr lang="en-US" sz="2100" dirty="0">
              <a:solidFill>
                <a:schemeClr val="dk1"/>
              </a:solidFill>
              <a:latin typeface="Georgia"/>
              <a:ea typeface="Georgia"/>
              <a:cs typeface="Georgia"/>
              <a:sym typeface="Georgia"/>
            </a:endParaRPr>
          </a:p>
          <a:p>
            <a:pPr marL="254000" marR="0" lvl="0" indent="-247650" algn="l" rtl="0">
              <a:spcBef>
                <a:spcPts val="0"/>
              </a:spcBef>
              <a:spcAft>
                <a:spcPts val="0"/>
              </a:spcAft>
              <a:buClr>
                <a:schemeClr val="dk1"/>
              </a:buClr>
              <a:buSzPts val="2100"/>
              <a:buFont typeface="Georgia"/>
              <a:buAutoNum type="arabicPeriod"/>
            </a:pPr>
            <a:endParaRPr lang="en-US" sz="1100" dirty="0">
              <a:solidFill>
                <a:schemeClr val="dk1"/>
              </a:solidFill>
              <a:latin typeface="Georgia"/>
              <a:ea typeface="Georgia"/>
              <a:cs typeface="Georgia"/>
              <a:sym typeface="Georgia"/>
            </a:endParaRPr>
          </a:p>
          <a:p>
            <a:pPr marL="254000" marR="0" lvl="0" indent="-247650" algn="l" rtl="0">
              <a:spcBef>
                <a:spcPts val="0"/>
              </a:spcBef>
              <a:spcAft>
                <a:spcPts val="0"/>
              </a:spcAft>
              <a:buClr>
                <a:schemeClr val="dk1"/>
              </a:buClr>
              <a:buSzPts val="2100"/>
              <a:buFont typeface="Georgia"/>
              <a:buAutoNum type="arabicPeriod"/>
            </a:pPr>
            <a:endParaRPr sz="2100" dirty="0">
              <a:solidFill>
                <a:schemeClr val="dk1"/>
              </a:solidFill>
              <a:latin typeface="Georgia"/>
              <a:ea typeface="Georgia"/>
              <a:cs typeface="Georgia"/>
              <a:sym typeface="Georgia"/>
            </a:endParaRPr>
          </a:p>
        </p:txBody>
      </p:sp>
    </p:spTree>
    <p:extLst>
      <p:ext uri="{BB962C8B-B14F-4D97-AF65-F5344CB8AC3E}">
        <p14:creationId xmlns:p14="http://schemas.microsoft.com/office/powerpoint/2010/main" xmlns="" val="889261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28827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4200"/>
              <a:buFont typeface="Arial"/>
              <a:buNone/>
            </a:pPr>
            <a:r>
              <a:rPr lang="en" sz="4200" b="1" dirty="0">
                <a:solidFill>
                  <a:schemeClr val="tx1"/>
                </a:solidFill>
                <a:latin typeface="Amatic SC"/>
                <a:ea typeface="Amatic SC"/>
                <a:cs typeface="Amatic SC"/>
                <a:sym typeface="Amatic SC"/>
              </a:rPr>
              <a:t>Projects status:  Technology</a:t>
            </a:r>
            <a:br>
              <a:rPr lang="en" sz="4200" b="1" dirty="0">
                <a:solidFill>
                  <a:schemeClr val="tx1"/>
                </a:solidFill>
                <a:latin typeface="Amatic SC"/>
                <a:ea typeface="Amatic SC"/>
                <a:cs typeface="Amatic SC"/>
                <a:sym typeface="Amatic SC"/>
              </a:rPr>
            </a:br>
            <a:r>
              <a:rPr lang="en" sz="4200" b="1" dirty="0">
                <a:solidFill>
                  <a:schemeClr val="tx1"/>
                </a:solidFill>
                <a:latin typeface="Amatic SC"/>
                <a:ea typeface="Amatic SC"/>
                <a:cs typeface="Amatic SC"/>
                <a:sym typeface="Amatic SC"/>
              </a:rPr>
              <a:t/>
            </a:r>
            <a:br>
              <a:rPr lang="en" sz="4200" b="1" dirty="0">
                <a:solidFill>
                  <a:schemeClr val="tx1"/>
                </a:solidFill>
                <a:latin typeface="Amatic SC"/>
                <a:ea typeface="Amatic SC"/>
                <a:cs typeface="Amatic SC"/>
                <a:sym typeface="Amatic SC"/>
              </a:rPr>
            </a:br>
            <a:endParaRPr dirty="0">
              <a:solidFill>
                <a:schemeClr val="tx1"/>
              </a:solidFill>
            </a:endParaRPr>
          </a:p>
        </p:txBody>
      </p:sp>
      <p:sp>
        <p:nvSpPr>
          <p:cNvPr id="55" name="Google Shape;55;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sz="1500" dirty="0">
                <a:latin typeface="Calibri" panose="020F0502020204030204" pitchFamily="34" charset="0"/>
                <a:ea typeface="Calibri"/>
                <a:cs typeface="Calibri" panose="020F0502020204030204" pitchFamily="34" charset="0"/>
                <a:sym typeface="Calibri"/>
              </a:rPr>
              <a:t>Technology</a:t>
            </a:r>
            <a:endParaRPr sz="1500" dirty="0">
              <a:latin typeface="Calibri" panose="020F0502020204030204" pitchFamily="34" charset="0"/>
              <a:cs typeface="Calibri" panose="020F0502020204030204" pitchFamily="34" charset="0"/>
            </a:endParaRPr>
          </a:p>
          <a:p>
            <a:pPr marL="914400" lvl="1" indent="-317500" algn="l" rtl="0">
              <a:lnSpc>
                <a:spcPct val="115000"/>
              </a:lnSpc>
              <a:spcBef>
                <a:spcPts val="0"/>
              </a:spcBef>
              <a:spcAft>
                <a:spcPts val="0"/>
              </a:spcAft>
              <a:buSzPts val="1400"/>
              <a:buChar char="○"/>
            </a:pPr>
            <a:r>
              <a:rPr lang="en" sz="1500" dirty="0">
                <a:latin typeface="Calibri" panose="020F0502020204030204" pitchFamily="34" charset="0"/>
                <a:ea typeface="Calibri"/>
                <a:cs typeface="Calibri" panose="020F0502020204030204" pitchFamily="34" charset="0"/>
                <a:sym typeface="Calibri"/>
              </a:rPr>
              <a:t>Network Infrastructure Equipment Upgrade - ($389K District/$247K E-rate Funds): Completed</a:t>
            </a:r>
            <a:endParaRPr sz="1500" dirty="0">
              <a:latin typeface="Calibri" panose="020F0502020204030204" pitchFamily="34" charset="0"/>
              <a:cs typeface="Calibri" panose="020F0502020204030204" pitchFamily="34" charset="0"/>
            </a:endParaRPr>
          </a:p>
          <a:p>
            <a:pPr marL="914400" lvl="1" indent="-317500" algn="l" rtl="0">
              <a:lnSpc>
                <a:spcPct val="115000"/>
              </a:lnSpc>
              <a:spcBef>
                <a:spcPts val="0"/>
              </a:spcBef>
              <a:spcAft>
                <a:spcPts val="0"/>
              </a:spcAft>
              <a:buSzPts val="1400"/>
              <a:buChar char="○"/>
            </a:pPr>
            <a:r>
              <a:rPr lang="en" sz="1500" dirty="0">
                <a:latin typeface="Calibri" panose="020F0502020204030204" pitchFamily="34" charset="0"/>
                <a:ea typeface="Calibri"/>
                <a:cs typeface="Calibri" panose="020F0502020204030204" pitchFamily="34" charset="0"/>
                <a:sym typeface="Calibri"/>
              </a:rPr>
              <a:t>Configuration/Installation of Network Infrastructure Equipment Upgrade (approx $60K): Completed</a:t>
            </a:r>
            <a:endParaRPr sz="1500" dirty="0">
              <a:latin typeface="Calibri" panose="020F0502020204030204" pitchFamily="34" charset="0"/>
              <a:cs typeface="Calibri" panose="020F0502020204030204" pitchFamily="34" charset="0"/>
            </a:endParaRPr>
          </a:p>
          <a:p>
            <a:pPr marL="914400" lvl="1" indent="-317500" algn="l" rtl="0">
              <a:lnSpc>
                <a:spcPct val="115000"/>
              </a:lnSpc>
              <a:spcBef>
                <a:spcPts val="0"/>
              </a:spcBef>
              <a:spcAft>
                <a:spcPts val="0"/>
              </a:spcAft>
              <a:buSzPts val="1400"/>
              <a:buChar char="○"/>
            </a:pPr>
            <a:r>
              <a:rPr lang="en" sz="1500" dirty="0">
                <a:latin typeface="Calibri" panose="020F0502020204030204" pitchFamily="34" charset="0"/>
                <a:ea typeface="Calibri"/>
                <a:cs typeface="Calibri" panose="020F0502020204030204" pitchFamily="34" charset="0"/>
                <a:sym typeface="Calibri"/>
              </a:rPr>
              <a:t>33 Classroom Projector/LCD Displays ($109K): Completed</a:t>
            </a:r>
            <a:endParaRPr sz="1500" dirty="0">
              <a:latin typeface="Calibri" panose="020F0502020204030204" pitchFamily="34" charset="0"/>
              <a:ea typeface="Calibri"/>
              <a:cs typeface="Calibri" panose="020F0502020204030204" pitchFamily="34" charset="0"/>
              <a:sym typeface="Calibri"/>
            </a:endParaRPr>
          </a:p>
          <a:p>
            <a:pPr marL="914400" lvl="1" indent="-317500" algn="l" rtl="0">
              <a:lnSpc>
                <a:spcPct val="115000"/>
              </a:lnSpc>
              <a:spcBef>
                <a:spcPts val="0"/>
              </a:spcBef>
              <a:spcAft>
                <a:spcPts val="0"/>
              </a:spcAft>
              <a:buSzPts val="1400"/>
              <a:buFont typeface="Calibri"/>
              <a:buChar char="○"/>
            </a:pPr>
            <a:r>
              <a:rPr lang="en" sz="1500" dirty="0">
                <a:latin typeface="Calibri" panose="020F0502020204030204" pitchFamily="34" charset="0"/>
                <a:ea typeface="Calibri"/>
                <a:cs typeface="Calibri" panose="020F0502020204030204" pitchFamily="34" charset="0"/>
                <a:sym typeface="Calibri"/>
              </a:rPr>
              <a:t>2,300 Chromebooks (approx $789K): Completed</a:t>
            </a:r>
            <a:endParaRPr sz="1500" dirty="0">
              <a:latin typeface="Calibri" panose="020F0502020204030204" pitchFamily="34" charset="0"/>
              <a:ea typeface="Calibri"/>
              <a:cs typeface="Calibri" panose="020F0502020204030204" pitchFamily="34" charset="0"/>
              <a:sym typeface="Calibri"/>
            </a:endParaRPr>
          </a:p>
          <a:p>
            <a:pPr marL="914400" lvl="1" indent="-317500" algn="l" rtl="0">
              <a:lnSpc>
                <a:spcPct val="115000"/>
              </a:lnSpc>
              <a:spcBef>
                <a:spcPts val="0"/>
              </a:spcBef>
              <a:spcAft>
                <a:spcPts val="0"/>
              </a:spcAft>
              <a:buSzPts val="1400"/>
              <a:buFont typeface="Calibri"/>
              <a:buChar char="○"/>
            </a:pPr>
            <a:r>
              <a:rPr lang="en-US" sz="1500" dirty="0">
                <a:latin typeface="Calibri" panose="020F0502020204030204" pitchFamily="34" charset="0"/>
                <a:ea typeface="Calibri"/>
                <a:cs typeface="Calibri" panose="020F0502020204030204" pitchFamily="34" charset="0"/>
                <a:sym typeface="Calibri"/>
              </a:rPr>
              <a:t>Teacher Laptops for IBL and </a:t>
            </a:r>
            <a:r>
              <a:rPr lang="en-US" sz="1500" dirty="0" err="1">
                <a:latin typeface="Calibri" panose="020F0502020204030204" pitchFamily="34" charset="0"/>
                <a:ea typeface="Calibri"/>
                <a:cs typeface="Calibri" panose="020F0502020204030204" pitchFamily="34" charset="0"/>
                <a:sym typeface="Calibri"/>
              </a:rPr>
              <a:t>Vallemar</a:t>
            </a:r>
            <a:r>
              <a:rPr lang="en-US" sz="1500" dirty="0">
                <a:latin typeface="Calibri" panose="020F0502020204030204" pitchFamily="34" charset="0"/>
                <a:ea typeface="Calibri"/>
                <a:cs typeface="Calibri" panose="020F0502020204030204" pitchFamily="34" charset="0"/>
                <a:sym typeface="Calibri"/>
              </a:rPr>
              <a:t> ($59K)</a:t>
            </a:r>
            <a:endParaRPr sz="1500" dirty="0">
              <a:latin typeface="Calibri" panose="020F0502020204030204" pitchFamily="34" charset="0"/>
              <a:ea typeface="Calibri"/>
              <a:cs typeface="Calibri" panose="020F0502020204030204" pitchFamily="34" charset="0"/>
              <a:sym typeface="Calibri"/>
            </a:endParaRPr>
          </a:p>
          <a:p>
            <a:pPr marL="914400" lvl="1" indent="-317500" algn="l" rtl="0">
              <a:lnSpc>
                <a:spcPct val="115000"/>
              </a:lnSpc>
              <a:spcBef>
                <a:spcPts val="0"/>
              </a:spcBef>
              <a:spcAft>
                <a:spcPts val="0"/>
              </a:spcAft>
              <a:buSzPts val="1400"/>
              <a:buFont typeface="Calibri"/>
              <a:buChar char="○"/>
            </a:pPr>
            <a:r>
              <a:rPr lang="en" sz="1500" dirty="0">
                <a:latin typeface="Calibri" panose="020F0502020204030204" pitchFamily="34" charset="0"/>
                <a:ea typeface="Calibri"/>
                <a:cs typeface="Calibri" panose="020F0502020204030204" pitchFamily="34" charset="0"/>
                <a:sym typeface="Calibri"/>
              </a:rPr>
              <a:t>Bid Management Contractor for large infrastructure upgrade: Digital Advisors ($271K): ongoing.</a:t>
            </a:r>
          </a:p>
          <a:p>
            <a:pPr marL="914400" lvl="1" indent="-317500" algn="l" rtl="0">
              <a:lnSpc>
                <a:spcPct val="115000"/>
              </a:lnSpc>
              <a:spcBef>
                <a:spcPts val="0"/>
              </a:spcBef>
              <a:spcAft>
                <a:spcPts val="0"/>
              </a:spcAft>
              <a:buSzPts val="1400"/>
              <a:buFont typeface="Calibri"/>
              <a:buChar char="○"/>
            </a:pPr>
            <a:endParaRPr sz="1500" dirty="0">
              <a:latin typeface="Calibri" panose="020F0502020204030204" pitchFamily="34" charset="0"/>
              <a:ea typeface="Calibri"/>
              <a:cs typeface="Calibri" panose="020F0502020204030204" pitchFamily="34" charset="0"/>
              <a:sym typeface="Calibri"/>
            </a:endParaRPr>
          </a:p>
          <a:p>
            <a:pPr marL="457200" lvl="0" indent="-342900" algn="l" rtl="0">
              <a:lnSpc>
                <a:spcPct val="115000"/>
              </a:lnSpc>
              <a:spcBef>
                <a:spcPts val="0"/>
              </a:spcBef>
              <a:spcAft>
                <a:spcPts val="0"/>
              </a:spcAft>
              <a:buSzPts val="1800"/>
              <a:buFont typeface="Calibri"/>
              <a:buChar char="●"/>
            </a:pPr>
            <a:r>
              <a:rPr lang="en" sz="1500" dirty="0">
                <a:latin typeface="Calibri" panose="020F0502020204030204" pitchFamily="34" charset="0"/>
                <a:ea typeface="Calibri"/>
                <a:cs typeface="Calibri" panose="020F0502020204030204" pitchFamily="34" charset="0"/>
                <a:sym typeface="Calibri"/>
              </a:rPr>
              <a:t>Next Steps</a:t>
            </a:r>
            <a:endParaRPr sz="1500" dirty="0">
              <a:latin typeface="Calibri" panose="020F0502020204030204" pitchFamily="34" charset="0"/>
              <a:ea typeface="Calibri"/>
              <a:cs typeface="Calibri" panose="020F0502020204030204" pitchFamily="34" charset="0"/>
              <a:sym typeface="Calibri"/>
            </a:endParaRPr>
          </a:p>
          <a:p>
            <a:pPr marL="914400" lvl="1" indent="-317500" algn="l" rtl="0">
              <a:lnSpc>
                <a:spcPct val="115000"/>
              </a:lnSpc>
              <a:spcBef>
                <a:spcPts val="0"/>
              </a:spcBef>
              <a:spcAft>
                <a:spcPts val="0"/>
              </a:spcAft>
              <a:buSzPts val="1400"/>
              <a:buFont typeface="Calibri"/>
              <a:buChar char="○"/>
            </a:pPr>
            <a:r>
              <a:rPr lang="en" sz="1500" dirty="0">
                <a:latin typeface="Calibri" panose="020F0502020204030204" pitchFamily="34" charset="0"/>
                <a:ea typeface="Calibri"/>
                <a:cs typeface="Calibri" panose="020F0502020204030204" pitchFamily="34" charset="0"/>
                <a:sym typeface="Calibri"/>
              </a:rPr>
              <a:t>Organize and begin the bid process for different aspects of technology infrastructure upgrade</a:t>
            </a:r>
            <a:endParaRPr sz="1500" dirty="0">
              <a:latin typeface="Calibri" panose="020F0502020204030204" pitchFamily="34" charset="0"/>
              <a:ea typeface="Calibri"/>
              <a:cs typeface="Calibri" panose="020F0502020204030204" pitchFamily="34" charset="0"/>
              <a:sym typeface="Calibri"/>
            </a:endParaRPr>
          </a:p>
          <a:p>
            <a:pPr marL="914400" lvl="0" indent="0" algn="l" rtl="0">
              <a:lnSpc>
                <a:spcPct val="115000"/>
              </a:lnSpc>
              <a:spcBef>
                <a:spcPts val="0"/>
              </a:spcBef>
              <a:spcAft>
                <a:spcPts val="0"/>
              </a:spcAft>
              <a:buNone/>
            </a:pPr>
            <a:endParaRPr dirty="0">
              <a:latin typeface="Calibri"/>
              <a:ea typeface="Calibri"/>
              <a:cs typeface="Calibri"/>
              <a:sym typeface="Calibri"/>
            </a:endParaRPr>
          </a:p>
        </p:txBody>
      </p:sp>
      <p:sp>
        <p:nvSpPr>
          <p:cNvPr id="56" name="Google Shape;56;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18</a:t>
            </a:fld>
            <a:endParaRPr/>
          </a:p>
        </p:txBody>
      </p:sp>
    </p:spTree>
    <p:extLst>
      <p:ext uri="{BB962C8B-B14F-4D97-AF65-F5344CB8AC3E}">
        <p14:creationId xmlns:p14="http://schemas.microsoft.com/office/powerpoint/2010/main" xmlns="" val="3135700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311701" y="202301"/>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Projects status:</a:t>
            </a:r>
            <a:endParaRPr dirty="0"/>
          </a:p>
        </p:txBody>
      </p:sp>
      <p:sp>
        <p:nvSpPr>
          <p:cNvPr id="110" name="Google Shape;110;p22"/>
          <p:cNvSpPr txBox="1">
            <a:spLocks noGrp="1"/>
          </p:cNvSpPr>
          <p:nvPr>
            <p:ph type="body" idx="1"/>
          </p:nvPr>
        </p:nvSpPr>
        <p:spPr>
          <a:xfrm>
            <a:off x="311701" y="1076130"/>
            <a:ext cx="8520599" cy="4342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solidFill>
                  <a:schemeClr val="accent1"/>
                </a:solidFill>
                <a:latin typeface="Calibri" panose="020F0502020204030204" pitchFamily="34" charset="0"/>
                <a:cs typeface="Calibri" panose="020F0502020204030204" pitchFamily="34" charset="0"/>
              </a:rPr>
              <a:t>Linda Mar Educational Center Fire Code Project. (bid price $617,540)</a:t>
            </a:r>
          </a:p>
          <a:p>
            <a:pPr marL="914400" lvl="1" indent="-317500" algn="l" rtl="0">
              <a:spcBef>
                <a:spcPts val="0"/>
              </a:spcBef>
              <a:spcAft>
                <a:spcPts val="0"/>
              </a:spcAft>
              <a:buSzPts val="1400"/>
              <a:buChar char="○"/>
            </a:pPr>
            <a:r>
              <a:rPr lang="en-US" dirty="0">
                <a:solidFill>
                  <a:schemeClr val="accent1"/>
                </a:solidFill>
                <a:latin typeface="Calibri" panose="020F0502020204030204" pitchFamily="34" charset="0"/>
                <a:cs typeface="Calibri" panose="020F0502020204030204" pitchFamily="34" charset="0"/>
              </a:rPr>
              <a:t>The project is currently under construction. Construction completion date is scheduled for April 9th.</a:t>
            </a:r>
          </a:p>
          <a:p>
            <a:pPr marL="914400" lvl="1" indent="-317500" algn="l" rtl="0">
              <a:spcBef>
                <a:spcPts val="0"/>
              </a:spcBef>
              <a:spcAft>
                <a:spcPts val="0"/>
              </a:spcAft>
              <a:buSzPts val="1400"/>
              <a:buChar char="○"/>
            </a:pPr>
            <a:endParaRPr lang="en-US" dirty="0">
              <a:solidFill>
                <a:schemeClr val="accent1"/>
              </a:solidFill>
              <a:latin typeface="Calibri" panose="020F0502020204030204" pitchFamily="34" charset="0"/>
              <a:cs typeface="Calibri" panose="020F0502020204030204" pitchFamily="34" charset="0"/>
            </a:endParaRPr>
          </a:p>
          <a:p>
            <a:pPr marL="457200" lvl="0" indent="-342900" algn="l" rtl="0">
              <a:spcBef>
                <a:spcPts val="0"/>
              </a:spcBef>
              <a:spcAft>
                <a:spcPts val="0"/>
              </a:spcAft>
              <a:buSzPts val="1800"/>
              <a:buChar char="●"/>
            </a:pPr>
            <a:r>
              <a:rPr lang="en" dirty="0">
                <a:solidFill>
                  <a:schemeClr val="accent1"/>
                </a:solidFill>
                <a:latin typeface="Calibri" panose="020F0502020204030204" pitchFamily="34" charset="0"/>
                <a:cs typeface="Calibri" panose="020F0502020204030204" pitchFamily="34" charset="0"/>
              </a:rPr>
              <a:t>Drinking F</a:t>
            </a:r>
            <a:r>
              <a:rPr lang="en-US" dirty="0">
                <a:solidFill>
                  <a:schemeClr val="accent1"/>
                </a:solidFill>
                <a:latin typeface="Calibri" panose="020F0502020204030204" pitchFamily="34" charset="0"/>
                <a:cs typeface="Calibri" panose="020F0502020204030204" pitchFamily="34" charset="0"/>
              </a:rPr>
              <a:t>o</a:t>
            </a:r>
            <a:r>
              <a:rPr lang="en" dirty="0">
                <a:solidFill>
                  <a:schemeClr val="accent1"/>
                </a:solidFill>
                <a:latin typeface="Calibri" panose="020F0502020204030204" pitchFamily="34" charset="0"/>
                <a:cs typeface="Calibri" panose="020F0502020204030204" pitchFamily="34" charset="0"/>
              </a:rPr>
              <a:t>untain and Touchless filtered bottle station. (bid price $151,111)</a:t>
            </a:r>
          </a:p>
          <a:p>
            <a:pPr>
              <a:buFont typeface="Courier New" panose="02070309020205020404" pitchFamily="49" charset="0"/>
              <a:buChar char="o"/>
            </a:pPr>
            <a:r>
              <a:rPr lang="en-US" sz="1400" dirty="0">
                <a:solidFill>
                  <a:schemeClr val="accent1"/>
                </a:solidFill>
                <a:latin typeface="Calibri" panose="020F0502020204030204" pitchFamily="34" charset="0"/>
                <a:cs typeface="Calibri" panose="020F0502020204030204" pitchFamily="34" charset="0"/>
              </a:rPr>
              <a:t>For Sunset Ridge, Vallemar, Cabrillo, LMEC, Ortega, and District office.  IBL and Ocean Shore did not choose drinking fountains for their bond project list.</a:t>
            </a:r>
          </a:p>
          <a:p>
            <a:pPr>
              <a:buFont typeface="Courier New" panose="02070309020205020404" pitchFamily="49" charset="0"/>
              <a:buChar char="o"/>
            </a:pPr>
            <a:r>
              <a:rPr lang="en-US" sz="1400" dirty="0">
                <a:solidFill>
                  <a:schemeClr val="accent1"/>
                </a:solidFill>
                <a:latin typeface="Calibri" panose="020F0502020204030204" pitchFamily="34" charset="0"/>
                <a:cs typeface="Calibri" panose="020F0502020204030204" pitchFamily="34" charset="0"/>
              </a:rPr>
              <a:t>All interior drinking fountains have been completed. The outdoor drinking fountain enclosure is being installed right now. After that’s completed, the outdoor drinking fountain will be installed. Project will be completed by the end of January. </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311701" y="202301"/>
            <a:ext cx="8520600" cy="801000"/>
          </a:xfrm>
          <a:prstGeom prst="rect">
            <a:avLst/>
          </a:prstGeom>
        </p:spPr>
        <p:txBody>
          <a:bodyPr spcFirstLastPara="1" wrap="square" lIns="91425" tIns="91425" rIns="91425" bIns="91425" anchor="t" anchorCtr="0">
            <a:noAutofit/>
          </a:bodyPr>
          <a:lstStyle/>
          <a:p>
            <a:pPr lvl="0"/>
            <a:r>
              <a:rPr lang="en-US" dirty="0"/>
              <a:t>Projects status</a:t>
            </a:r>
            <a:r>
              <a:rPr lang="en" dirty="0"/>
              <a:t>:</a:t>
            </a:r>
            <a:endParaRPr dirty="0"/>
          </a:p>
        </p:txBody>
      </p:sp>
      <p:sp>
        <p:nvSpPr>
          <p:cNvPr id="110" name="Google Shape;110;p22"/>
          <p:cNvSpPr txBox="1">
            <a:spLocks noGrp="1"/>
          </p:cNvSpPr>
          <p:nvPr>
            <p:ph type="body" idx="1"/>
          </p:nvPr>
        </p:nvSpPr>
        <p:spPr>
          <a:xfrm>
            <a:off x="311701" y="1076130"/>
            <a:ext cx="8520599" cy="4342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dirty="0">
                <a:solidFill>
                  <a:schemeClr val="accent1"/>
                </a:solidFill>
                <a:latin typeface="Calibri" panose="020F0502020204030204" pitchFamily="34" charset="0"/>
                <a:cs typeface="Calibri" panose="020F0502020204030204" pitchFamily="34" charset="0"/>
              </a:rPr>
              <a:t>Outdoor Furniture (bid price: $107,570)</a:t>
            </a:r>
          </a:p>
          <a:p>
            <a:pPr lvl="1">
              <a:spcBef>
                <a:spcPts val="0"/>
              </a:spcBef>
            </a:pPr>
            <a:r>
              <a:rPr lang="en-US" dirty="0">
                <a:solidFill>
                  <a:schemeClr val="accent1"/>
                </a:solidFill>
                <a:latin typeface="Calibri" panose="020F0502020204030204" pitchFamily="34" charset="0"/>
                <a:cs typeface="Calibri" panose="020F0502020204030204" pitchFamily="34" charset="0"/>
              </a:rPr>
              <a:t>For Ocean Shore, IBL, Vallemar, Cabrillo, District Office. The other school sites did not choose outdoor furniture for their bond project list.</a:t>
            </a:r>
          </a:p>
          <a:p>
            <a:pPr marL="914400" lvl="1" indent="-317500" algn="l" rtl="0">
              <a:spcBef>
                <a:spcPts val="0"/>
              </a:spcBef>
              <a:spcAft>
                <a:spcPts val="0"/>
              </a:spcAft>
              <a:buSzPts val="1400"/>
              <a:buChar char="○"/>
            </a:pPr>
            <a:r>
              <a:rPr lang="en-US" dirty="0">
                <a:solidFill>
                  <a:schemeClr val="accent1"/>
                </a:solidFill>
                <a:latin typeface="Calibri" panose="020F0502020204030204" pitchFamily="34" charset="0"/>
                <a:cs typeface="Calibri" panose="020F0502020204030204" pitchFamily="34" charset="0"/>
              </a:rPr>
              <a:t>Completed on 11/25/2020</a:t>
            </a:r>
          </a:p>
          <a:p>
            <a:pPr marL="914400" lvl="0" indent="0" algn="l" rtl="0">
              <a:spcBef>
                <a:spcPts val="1600"/>
              </a:spcBef>
              <a:spcAft>
                <a:spcPts val="1600"/>
              </a:spcAft>
              <a:buNone/>
            </a:pPr>
            <a:endParaRPr dirty="0"/>
          </a:p>
        </p:txBody>
      </p:sp>
    </p:spTree>
    <p:extLst>
      <p:ext uri="{BB962C8B-B14F-4D97-AF65-F5344CB8AC3E}">
        <p14:creationId xmlns:p14="http://schemas.microsoft.com/office/powerpoint/2010/main" xmlns="" val="4217860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3" name="Picture 2" descr="A picture containing outdoor, sky, ground, chair&#10;&#10;Description automatically generated">
            <a:extLst>
              <a:ext uri="{FF2B5EF4-FFF2-40B4-BE49-F238E27FC236}">
                <a16:creationId xmlns:a16="http://schemas.microsoft.com/office/drawing/2014/main" xmlns="" id="{6189EEE8-335C-4568-A9C5-B8EE7A86018B}"/>
              </a:ext>
            </a:extLst>
          </p:cNvPr>
          <p:cNvPicPr>
            <a:picLocks noChangeAspect="1"/>
          </p:cNvPicPr>
          <p:nvPr/>
        </p:nvPicPr>
        <p:blipFill>
          <a:blip r:embed="rId3"/>
          <a:stretch>
            <a:fillRect/>
          </a:stretch>
        </p:blipFill>
        <p:spPr>
          <a:xfrm>
            <a:off x="542925" y="0"/>
            <a:ext cx="6858000" cy="5143500"/>
          </a:xfrm>
          <a:prstGeom prst="rect">
            <a:avLst/>
          </a:prstGeom>
        </p:spPr>
      </p:pic>
      <p:sp>
        <p:nvSpPr>
          <p:cNvPr id="8" name="TextBox 7">
            <a:extLst>
              <a:ext uri="{FF2B5EF4-FFF2-40B4-BE49-F238E27FC236}">
                <a16:creationId xmlns:a16="http://schemas.microsoft.com/office/drawing/2014/main" xmlns="" id="{7D528B6E-CF2F-47D7-BA41-586AE2AA756E}"/>
              </a:ext>
            </a:extLst>
          </p:cNvPr>
          <p:cNvSpPr txBox="1"/>
          <p:nvPr/>
        </p:nvSpPr>
        <p:spPr>
          <a:xfrm>
            <a:off x="7696200" y="4368414"/>
            <a:ext cx="1352550" cy="646331"/>
          </a:xfrm>
          <a:prstGeom prst="rect">
            <a:avLst/>
          </a:prstGeom>
          <a:noFill/>
        </p:spPr>
        <p:txBody>
          <a:bodyPr wrap="square">
            <a:spAutoFit/>
          </a:bodyPr>
          <a:lstStyle/>
          <a:p>
            <a:r>
              <a:rPr lang="en-US" sz="1800" b="1" dirty="0">
                <a:solidFill>
                  <a:schemeClr val="accent1"/>
                </a:solidFill>
                <a:latin typeface="Calibri" panose="020F0502020204030204" pitchFamily="34" charset="0"/>
                <a:cs typeface="Times New Roman" panose="02020603050405020304" pitchFamily="18" charset="0"/>
              </a:rPr>
              <a:t>OCEAN SHORE</a:t>
            </a:r>
            <a:endParaRPr lang="en-US" sz="1800" b="1" dirty="0"/>
          </a:p>
        </p:txBody>
      </p:sp>
    </p:spTree>
    <p:extLst>
      <p:ext uri="{BB962C8B-B14F-4D97-AF65-F5344CB8AC3E}">
        <p14:creationId xmlns:p14="http://schemas.microsoft.com/office/powerpoint/2010/main" xmlns="" val="830617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4" name="Picture 3" descr="A picture containing outdoor, sky, ground, house&#10;&#10;Description automatically generated">
            <a:extLst>
              <a:ext uri="{FF2B5EF4-FFF2-40B4-BE49-F238E27FC236}">
                <a16:creationId xmlns:a16="http://schemas.microsoft.com/office/drawing/2014/main" xmlns="" id="{CE832720-CDB3-41C0-8364-A717014DA4D0}"/>
              </a:ext>
            </a:extLst>
          </p:cNvPr>
          <p:cNvPicPr>
            <a:picLocks noChangeAspect="1"/>
          </p:cNvPicPr>
          <p:nvPr/>
        </p:nvPicPr>
        <p:blipFill>
          <a:blip r:embed="rId3"/>
          <a:stretch>
            <a:fillRect/>
          </a:stretch>
        </p:blipFill>
        <p:spPr>
          <a:xfrm>
            <a:off x="695325" y="0"/>
            <a:ext cx="6858000" cy="5143500"/>
          </a:xfrm>
          <a:prstGeom prst="rect">
            <a:avLst/>
          </a:prstGeom>
        </p:spPr>
      </p:pic>
      <p:sp>
        <p:nvSpPr>
          <p:cNvPr id="5" name="TextBox 4">
            <a:extLst>
              <a:ext uri="{FF2B5EF4-FFF2-40B4-BE49-F238E27FC236}">
                <a16:creationId xmlns:a16="http://schemas.microsoft.com/office/drawing/2014/main" xmlns="" id="{7DFB0E82-E1DA-41C8-B8B7-60CF111F406C}"/>
              </a:ext>
            </a:extLst>
          </p:cNvPr>
          <p:cNvSpPr txBox="1"/>
          <p:nvPr/>
        </p:nvSpPr>
        <p:spPr>
          <a:xfrm>
            <a:off x="7696200" y="4368414"/>
            <a:ext cx="1352550" cy="646331"/>
          </a:xfrm>
          <a:prstGeom prst="rect">
            <a:avLst/>
          </a:prstGeom>
          <a:noFill/>
        </p:spPr>
        <p:txBody>
          <a:bodyPr wrap="square">
            <a:spAutoFit/>
          </a:bodyPr>
          <a:lstStyle/>
          <a:p>
            <a:r>
              <a:rPr lang="en-US" sz="1800" b="1" dirty="0">
                <a:solidFill>
                  <a:schemeClr val="accent1"/>
                </a:solidFill>
                <a:latin typeface="Calibri" panose="020F0502020204030204" pitchFamily="34" charset="0"/>
                <a:cs typeface="Times New Roman" panose="02020603050405020304" pitchFamily="18" charset="0"/>
              </a:rPr>
              <a:t>OCEAN SHORE</a:t>
            </a:r>
            <a:endParaRPr lang="en-US" sz="1800" b="1" dirty="0"/>
          </a:p>
        </p:txBody>
      </p:sp>
    </p:spTree>
    <p:extLst>
      <p:ext uri="{BB962C8B-B14F-4D97-AF65-F5344CB8AC3E}">
        <p14:creationId xmlns:p14="http://schemas.microsoft.com/office/powerpoint/2010/main" xmlns="" val="1572474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4" name="Picture 13">
            <a:extLst>
              <a:ext uri="{FF2B5EF4-FFF2-40B4-BE49-F238E27FC236}">
                <a16:creationId xmlns:a16="http://schemas.microsoft.com/office/drawing/2014/main" xmlns="" id="{C6CE50C9-4A46-4A12-821F-8AC37CD6B22F}"/>
              </a:ext>
            </a:extLst>
          </p:cNvPr>
          <p:cNvPicPr>
            <a:picLocks noChangeAspect="1"/>
          </p:cNvPicPr>
          <p:nvPr/>
        </p:nvPicPr>
        <p:blipFill>
          <a:blip r:embed="rId3"/>
          <a:stretch>
            <a:fillRect/>
          </a:stretch>
        </p:blipFill>
        <p:spPr>
          <a:xfrm>
            <a:off x="4832405" y="1037065"/>
            <a:ext cx="3882224" cy="2911668"/>
          </a:xfrm>
          <a:prstGeom prst="rect">
            <a:avLst/>
          </a:prstGeom>
        </p:spPr>
      </p:pic>
      <p:pic>
        <p:nvPicPr>
          <p:cNvPr id="16" name="Picture 15">
            <a:extLst>
              <a:ext uri="{FF2B5EF4-FFF2-40B4-BE49-F238E27FC236}">
                <a16:creationId xmlns:a16="http://schemas.microsoft.com/office/drawing/2014/main" xmlns="" id="{5B9639F1-6EA5-4DE4-B9D2-FDD689027A08}"/>
              </a:ext>
            </a:extLst>
          </p:cNvPr>
          <p:cNvPicPr>
            <a:picLocks noChangeAspect="1"/>
          </p:cNvPicPr>
          <p:nvPr/>
        </p:nvPicPr>
        <p:blipFill>
          <a:blip r:embed="rId4"/>
          <a:stretch>
            <a:fillRect/>
          </a:stretch>
        </p:blipFill>
        <p:spPr>
          <a:xfrm>
            <a:off x="689776" y="1037065"/>
            <a:ext cx="3882224" cy="2911668"/>
          </a:xfrm>
          <a:prstGeom prst="rect">
            <a:avLst/>
          </a:prstGeom>
        </p:spPr>
      </p:pic>
      <p:sp>
        <p:nvSpPr>
          <p:cNvPr id="19" name="TextBox 18">
            <a:extLst>
              <a:ext uri="{FF2B5EF4-FFF2-40B4-BE49-F238E27FC236}">
                <a16:creationId xmlns:a16="http://schemas.microsoft.com/office/drawing/2014/main" xmlns="" id="{8CD56089-B6FE-4CD4-B1CD-9BAEDD8D4C32}"/>
              </a:ext>
            </a:extLst>
          </p:cNvPr>
          <p:cNvSpPr txBox="1"/>
          <p:nvPr/>
        </p:nvSpPr>
        <p:spPr>
          <a:xfrm>
            <a:off x="3895725" y="4301739"/>
            <a:ext cx="1352550" cy="369332"/>
          </a:xfrm>
          <a:prstGeom prst="rect">
            <a:avLst/>
          </a:prstGeom>
          <a:noFill/>
        </p:spPr>
        <p:txBody>
          <a:bodyPr wrap="square">
            <a:spAutoFit/>
          </a:bodyPr>
          <a:lstStyle/>
          <a:p>
            <a:r>
              <a:rPr lang="en-US" sz="1800" b="1" dirty="0">
                <a:solidFill>
                  <a:schemeClr val="accent1"/>
                </a:solidFill>
                <a:latin typeface="Calibri" panose="020F0502020204030204" pitchFamily="34" charset="0"/>
                <a:cs typeface="Times New Roman" panose="02020603050405020304" pitchFamily="18" charset="0"/>
              </a:rPr>
              <a:t>VALLEMAR</a:t>
            </a:r>
            <a:endParaRPr lang="en-US" sz="1800" b="1" dirty="0"/>
          </a:p>
        </p:txBody>
      </p:sp>
    </p:spTree>
    <p:extLst>
      <p:ext uri="{BB962C8B-B14F-4D97-AF65-F5344CB8AC3E}">
        <p14:creationId xmlns:p14="http://schemas.microsoft.com/office/powerpoint/2010/main" xmlns="" val="1128606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5" name="Picture 4">
            <a:extLst>
              <a:ext uri="{FF2B5EF4-FFF2-40B4-BE49-F238E27FC236}">
                <a16:creationId xmlns:a16="http://schemas.microsoft.com/office/drawing/2014/main" xmlns="" id="{78BA2C43-C439-491F-9BF9-75DADF3B690A}"/>
              </a:ext>
            </a:extLst>
          </p:cNvPr>
          <p:cNvPicPr>
            <a:picLocks noChangeAspect="1"/>
          </p:cNvPicPr>
          <p:nvPr/>
        </p:nvPicPr>
        <p:blipFill>
          <a:blip r:embed="rId3"/>
          <a:stretch>
            <a:fillRect/>
          </a:stretch>
        </p:blipFill>
        <p:spPr>
          <a:xfrm rot="10800000">
            <a:off x="441302" y="841761"/>
            <a:ext cx="3997348" cy="2998011"/>
          </a:xfrm>
          <a:prstGeom prst="rect">
            <a:avLst/>
          </a:prstGeom>
        </p:spPr>
      </p:pic>
      <p:sp>
        <p:nvSpPr>
          <p:cNvPr id="8" name="TextBox 7">
            <a:extLst>
              <a:ext uri="{FF2B5EF4-FFF2-40B4-BE49-F238E27FC236}">
                <a16:creationId xmlns:a16="http://schemas.microsoft.com/office/drawing/2014/main" xmlns="" id="{DCB6AD5A-F394-405A-935E-438730686867}"/>
              </a:ext>
            </a:extLst>
          </p:cNvPr>
          <p:cNvSpPr txBox="1"/>
          <p:nvPr/>
        </p:nvSpPr>
        <p:spPr>
          <a:xfrm>
            <a:off x="3219450" y="4406514"/>
            <a:ext cx="1352550" cy="369332"/>
          </a:xfrm>
          <a:prstGeom prst="rect">
            <a:avLst/>
          </a:prstGeom>
          <a:noFill/>
        </p:spPr>
        <p:txBody>
          <a:bodyPr wrap="square">
            <a:spAutoFit/>
          </a:bodyPr>
          <a:lstStyle/>
          <a:p>
            <a:r>
              <a:rPr lang="en-US" sz="1800" b="1" dirty="0">
                <a:solidFill>
                  <a:schemeClr val="accent1"/>
                </a:solidFill>
                <a:latin typeface="Calibri" panose="020F0502020204030204" pitchFamily="34" charset="0"/>
                <a:cs typeface="Times New Roman" panose="02020603050405020304" pitchFamily="18" charset="0"/>
              </a:rPr>
              <a:t>VALLEMAR</a:t>
            </a:r>
            <a:endParaRPr lang="en-US" sz="1800" b="1" dirty="0"/>
          </a:p>
        </p:txBody>
      </p:sp>
      <p:pic>
        <p:nvPicPr>
          <p:cNvPr id="9" name="Picture 8" descr="A blue suitcase&#10;&#10;Description automatically generated">
            <a:extLst>
              <a:ext uri="{FF2B5EF4-FFF2-40B4-BE49-F238E27FC236}">
                <a16:creationId xmlns:a16="http://schemas.microsoft.com/office/drawing/2014/main" xmlns="" id="{9CD4B2DA-1AE4-4D9F-B6C6-E63D45C4A82A}"/>
              </a:ext>
            </a:extLst>
          </p:cNvPr>
          <p:cNvPicPr>
            <a:picLocks noChangeAspect="1"/>
          </p:cNvPicPr>
          <p:nvPr/>
        </p:nvPicPr>
        <p:blipFill>
          <a:blip r:embed="rId4"/>
          <a:stretch>
            <a:fillRect/>
          </a:stretch>
        </p:blipFill>
        <p:spPr>
          <a:xfrm rot="5400000">
            <a:off x="4202136" y="642937"/>
            <a:ext cx="5143500" cy="3857625"/>
          </a:xfrm>
          <a:prstGeom prst="rect">
            <a:avLst/>
          </a:prstGeom>
        </p:spPr>
      </p:pic>
    </p:spTree>
    <p:extLst>
      <p:ext uri="{BB962C8B-B14F-4D97-AF65-F5344CB8AC3E}">
        <p14:creationId xmlns:p14="http://schemas.microsoft.com/office/powerpoint/2010/main" xmlns="" val="1805693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3" name="Picture 2" descr="A picture containing tree, ground, outdoor, park&#10;&#10;Description automatically generated">
            <a:extLst>
              <a:ext uri="{FF2B5EF4-FFF2-40B4-BE49-F238E27FC236}">
                <a16:creationId xmlns:a16="http://schemas.microsoft.com/office/drawing/2014/main" xmlns="" id="{31E8A3BD-5059-4504-B19C-6450C5640E5F}"/>
              </a:ext>
            </a:extLst>
          </p:cNvPr>
          <p:cNvPicPr>
            <a:picLocks noChangeAspect="1"/>
          </p:cNvPicPr>
          <p:nvPr/>
        </p:nvPicPr>
        <p:blipFill>
          <a:blip r:embed="rId3"/>
          <a:stretch>
            <a:fillRect/>
          </a:stretch>
        </p:blipFill>
        <p:spPr>
          <a:xfrm>
            <a:off x="4429125" y="937611"/>
            <a:ext cx="4487369" cy="2985227"/>
          </a:xfrm>
          <a:prstGeom prst="rect">
            <a:avLst/>
          </a:prstGeom>
        </p:spPr>
      </p:pic>
      <p:sp>
        <p:nvSpPr>
          <p:cNvPr id="8" name="TextBox 7">
            <a:extLst>
              <a:ext uri="{FF2B5EF4-FFF2-40B4-BE49-F238E27FC236}">
                <a16:creationId xmlns:a16="http://schemas.microsoft.com/office/drawing/2014/main" xmlns="" id="{DCB6AD5A-F394-405A-935E-438730686867}"/>
              </a:ext>
            </a:extLst>
          </p:cNvPr>
          <p:cNvSpPr txBox="1"/>
          <p:nvPr/>
        </p:nvSpPr>
        <p:spPr>
          <a:xfrm>
            <a:off x="3895725" y="4301739"/>
            <a:ext cx="1352550" cy="369332"/>
          </a:xfrm>
          <a:prstGeom prst="rect">
            <a:avLst/>
          </a:prstGeom>
          <a:noFill/>
        </p:spPr>
        <p:txBody>
          <a:bodyPr wrap="square">
            <a:spAutoFit/>
          </a:bodyPr>
          <a:lstStyle/>
          <a:p>
            <a:r>
              <a:rPr lang="en-US" sz="1800" b="1" dirty="0">
                <a:solidFill>
                  <a:schemeClr val="accent1"/>
                </a:solidFill>
                <a:latin typeface="Calibri" panose="020F0502020204030204" pitchFamily="34" charset="0"/>
                <a:cs typeface="Times New Roman" panose="02020603050405020304" pitchFamily="18" charset="0"/>
              </a:rPr>
              <a:t>VALLEMAR</a:t>
            </a:r>
            <a:endParaRPr lang="en-US" sz="1800" b="1" dirty="0"/>
          </a:p>
        </p:txBody>
      </p:sp>
      <p:pic>
        <p:nvPicPr>
          <p:cNvPr id="4" name="Picture 3" descr="A picture containing ground, outdoor, empty, area&#10;&#10;Description automatically generated">
            <a:extLst>
              <a:ext uri="{FF2B5EF4-FFF2-40B4-BE49-F238E27FC236}">
                <a16:creationId xmlns:a16="http://schemas.microsoft.com/office/drawing/2014/main" xmlns="" id="{FFA1A1B0-0A2E-4C3A-9EA7-0D8D0A030E7B}"/>
              </a:ext>
            </a:extLst>
          </p:cNvPr>
          <p:cNvPicPr>
            <a:picLocks noChangeAspect="1"/>
          </p:cNvPicPr>
          <p:nvPr/>
        </p:nvPicPr>
        <p:blipFill>
          <a:blip r:embed="rId4"/>
          <a:stretch>
            <a:fillRect/>
          </a:stretch>
        </p:blipFill>
        <p:spPr>
          <a:xfrm>
            <a:off x="353573" y="937611"/>
            <a:ext cx="3980302" cy="2985227"/>
          </a:xfrm>
          <a:prstGeom prst="rect">
            <a:avLst/>
          </a:prstGeom>
        </p:spPr>
      </p:pic>
    </p:spTree>
    <p:extLst>
      <p:ext uri="{BB962C8B-B14F-4D97-AF65-F5344CB8AC3E}">
        <p14:creationId xmlns:p14="http://schemas.microsoft.com/office/powerpoint/2010/main" xmlns="" val="2181110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3" name="Picture 2">
            <a:extLst>
              <a:ext uri="{FF2B5EF4-FFF2-40B4-BE49-F238E27FC236}">
                <a16:creationId xmlns:a16="http://schemas.microsoft.com/office/drawing/2014/main" xmlns="" id="{223F33CA-18AA-48D8-AE6E-54C486612DCA}"/>
              </a:ext>
            </a:extLst>
          </p:cNvPr>
          <p:cNvPicPr>
            <a:picLocks noChangeAspect="1"/>
          </p:cNvPicPr>
          <p:nvPr/>
        </p:nvPicPr>
        <p:blipFill>
          <a:blip r:embed="rId3"/>
          <a:stretch>
            <a:fillRect/>
          </a:stretch>
        </p:blipFill>
        <p:spPr>
          <a:xfrm>
            <a:off x="666750" y="0"/>
            <a:ext cx="6858000" cy="5143500"/>
          </a:xfrm>
          <a:prstGeom prst="rect">
            <a:avLst/>
          </a:prstGeom>
        </p:spPr>
      </p:pic>
      <p:sp>
        <p:nvSpPr>
          <p:cNvPr id="6" name="TextBox 5">
            <a:extLst>
              <a:ext uri="{FF2B5EF4-FFF2-40B4-BE49-F238E27FC236}">
                <a16:creationId xmlns:a16="http://schemas.microsoft.com/office/drawing/2014/main" xmlns="" id="{016DABCE-BB05-464B-A899-D43915C4A0CE}"/>
              </a:ext>
            </a:extLst>
          </p:cNvPr>
          <p:cNvSpPr txBox="1"/>
          <p:nvPr/>
        </p:nvSpPr>
        <p:spPr>
          <a:xfrm>
            <a:off x="7791450" y="4488418"/>
            <a:ext cx="1352550" cy="369332"/>
          </a:xfrm>
          <a:prstGeom prst="rect">
            <a:avLst/>
          </a:prstGeom>
          <a:noFill/>
        </p:spPr>
        <p:txBody>
          <a:bodyPr wrap="square">
            <a:spAutoFit/>
          </a:bodyPr>
          <a:lstStyle/>
          <a:p>
            <a:r>
              <a:rPr lang="en-US" sz="1800" b="1" dirty="0">
                <a:solidFill>
                  <a:schemeClr val="accent1"/>
                </a:solidFill>
                <a:latin typeface="Calibri" panose="020F0502020204030204" pitchFamily="34" charset="0"/>
                <a:cs typeface="Times New Roman" panose="02020603050405020304" pitchFamily="18" charset="0"/>
              </a:rPr>
              <a:t>IBL</a:t>
            </a:r>
            <a:endParaRPr lang="en-US" sz="1800" b="1" dirty="0"/>
          </a:p>
        </p:txBody>
      </p:sp>
    </p:spTree>
    <p:extLst>
      <p:ext uri="{BB962C8B-B14F-4D97-AF65-F5344CB8AC3E}">
        <p14:creationId xmlns:p14="http://schemas.microsoft.com/office/powerpoint/2010/main" xmlns="" val="868890795"/>
      </p:ext>
    </p:extLst>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A Pacifica SD 6 month recap">
  <a:themeElements>
    <a:clrScheme name="Custom 235">
      <a:dk1>
        <a:srgbClr val="000000"/>
      </a:dk1>
      <a:lt1>
        <a:srgbClr val="FFFFFF"/>
      </a:lt1>
      <a:dk2>
        <a:srgbClr val="44546A"/>
      </a:dk2>
      <a:lt2>
        <a:srgbClr val="FAF6F5"/>
      </a:lt2>
      <a:accent1>
        <a:srgbClr val="72D5E3"/>
      </a:accent1>
      <a:accent2>
        <a:srgbClr val="EECCAC"/>
      </a:accent2>
      <a:accent3>
        <a:srgbClr val="EC7276"/>
      </a:accent3>
      <a:accent4>
        <a:srgbClr val="ABE373"/>
      </a:accent4>
      <a:accent5>
        <a:srgbClr val="FF9B5D"/>
      </a:accent5>
      <a:accent6>
        <a:srgbClr val="77A4E7"/>
      </a:accent6>
      <a:hlink>
        <a:srgbClr val="72D5E3"/>
      </a:hlink>
      <a:folHlink>
        <a:srgbClr val="72D5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{7BA8F96A-1EB1-3949-A20D-210A725BD2CF}tf16401378</Template>
  <TotalTime>262</TotalTime>
  <Words>668</Words>
  <Application>Microsoft Office PowerPoint</Application>
  <PresentationFormat>On-screen Show (16:9)</PresentationFormat>
  <Paragraphs>70</Paragraphs>
  <Slides>18</Slides>
  <Notes>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Amatic SC</vt:lpstr>
      <vt:lpstr>Source Code Pro</vt:lpstr>
      <vt:lpstr>Calibri</vt:lpstr>
      <vt:lpstr>Courier New</vt:lpstr>
      <vt:lpstr>Times New Roman</vt:lpstr>
      <vt:lpstr>Avenir</vt:lpstr>
      <vt:lpstr>Georgia</vt:lpstr>
      <vt:lpstr>Beach Day</vt:lpstr>
      <vt:lpstr>DA Pacifica SD 6 month recap</vt:lpstr>
      <vt:lpstr>PACIFICA School District  Measure O Oversight Committee January 13, 2021</vt:lpstr>
      <vt:lpstr>Projects status:</vt:lpstr>
      <vt:lpstr>Projects status:</vt:lpstr>
      <vt:lpstr>Slide 4</vt:lpstr>
      <vt:lpstr>Slide 5</vt:lpstr>
      <vt:lpstr>Slide 6</vt:lpstr>
      <vt:lpstr>Slide 7</vt:lpstr>
      <vt:lpstr>Slide 8</vt:lpstr>
      <vt:lpstr>Slide 9</vt:lpstr>
      <vt:lpstr>Slide 10</vt:lpstr>
      <vt:lpstr>Slide 11</vt:lpstr>
      <vt:lpstr>Slide 12</vt:lpstr>
      <vt:lpstr>Budget vs Current spending</vt:lpstr>
      <vt:lpstr>Budget vs Current spending</vt:lpstr>
      <vt:lpstr>Budget vs Current spending</vt:lpstr>
      <vt:lpstr>Our Current Tasks</vt:lpstr>
      <vt:lpstr>Our Current Tasks</vt:lpstr>
      <vt:lpstr>Projects status:  Technology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Pacifica School District Measure O-Update</dc:title>
  <dc:creator>JPeterson</dc:creator>
  <cp:lastModifiedBy>JPeterson</cp:lastModifiedBy>
  <cp:revision>55</cp:revision>
  <dcterms:modified xsi:type="dcterms:W3CDTF">2021-01-13T23:45:00Z</dcterms:modified>
</cp:coreProperties>
</file>